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2"/>
  </p:notesMasterIdLst>
  <p:handoutMasterIdLst>
    <p:handoutMasterId r:id="rId13"/>
  </p:handoutMasterIdLst>
  <p:sldIdLst>
    <p:sldId id="256" r:id="rId2"/>
    <p:sldId id="267" r:id="rId3"/>
    <p:sldId id="264" r:id="rId4"/>
    <p:sldId id="262" r:id="rId5"/>
    <p:sldId id="260" r:id="rId6"/>
    <p:sldId id="263" r:id="rId7"/>
    <p:sldId id="257" r:id="rId8"/>
    <p:sldId id="265" r:id="rId9"/>
    <p:sldId id="266" r:id="rId10"/>
    <p:sldId id="259" r:id="rId11"/>
  </p:sldIdLst>
  <p:sldSz cx="9144000" cy="6858000" type="screen4x3"/>
  <p:notesSz cx="6858000" cy="91011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726" autoAdjust="0"/>
  </p:normalViewPr>
  <p:slideViewPr>
    <p:cSldViewPr>
      <p:cViewPr varScale="1">
        <p:scale>
          <a:sx n="97" d="100"/>
          <a:sy n="97" d="100"/>
        </p:scale>
        <p:origin x="-39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505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5057"/>
          </a:xfrm>
          <a:prstGeom prst="rect">
            <a:avLst/>
          </a:prstGeom>
        </p:spPr>
        <p:txBody>
          <a:bodyPr vert="horz" lIns="91440" tIns="45720" rIns="91440" bIns="45720" rtlCol="0"/>
          <a:lstStyle>
            <a:lvl1pPr algn="r">
              <a:defRPr sz="1200"/>
            </a:lvl1pPr>
          </a:lstStyle>
          <a:p>
            <a:fld id="{395FF821-962B-456F-A1A1-9779030950AF}" type="datetimeFigureOut">
              <a:rPr lang="en-US" smtClean="0"/>
              <a:t>5/16/2013</a:t>
            </a:fld>
            <a:endParaRPr lang="en-US"/>
          </a:p>
        </p:txBody>
      </p:sp>
      <p:sp>
        <p:nvSpPr>
          <p:cNvPr id="4" name="Footer Placeholder 3"/>
          <p:cNvSpPr>
            <a:spLocks noGrp="1"/>
          </p:cNvSpPr>
          <p:nvPr>
            <p:ph type="ftr" sz="quarter" idx="2"/>
          </p:nvPr>
        </p:nvSpPr>
        <p:spPr>
          <a:xfrm>
            <a:off x="0" y="8644501"/>
            <a:ext cx="2971800" cy="45505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44501"/>
            <a:ext cx="2971800" cy="455057"/>
          </a:xfrm>
          <a:prstGeom prst="rect">
            <a:avLst/>
          </a:prstGeom>
        </p:spPr>
        <p:txBody>
          <a:bodyPr vert="horz" lIns="91440" tIns="45720" rIns="91440" bIns="45720" rtlCol="0" anchor="b"/>
          <a:lstStyle>
            <a:lvl1pPr algn="r">
              <a:defRPr sz="1200"/>
            </a:lvl1pPr>
          </a:lstStyle>
          <a:p>
            <a:fld id="{577D4529-29C9-4A99-82E3-F3E2209B2878}" type="slidenum">
              <a:rPr lang="en-US" smtClean="0"/>
              <a:t>‹#›</a:t>
            </a:fld>
            <a:endParaRPr lang="en-US"/>
          </a:p>
        </p:txBody>
      </p:sp>
    </p:spTree>
    <p:extLst>
      <p:ext uri="{BB962C8B-B14F-4D97-AF65-F5344CB8AC3E}">
        <p14:creationId xmlns:p14="http://schemas.microsoft.com/office/powerpoint/2010/main" val="38069884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56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5613"/>
          </a:xfrm>
          <a:prstGeom prst="rect">
            <a:avLst/>
          </a:prstGeom>
        </p:spPr>
        <p:txBody>
          <a:bodyPr vert="horz" lIns="91440" tIns="45720" rIns="91440" bIns="45720" rtlCol="0"/>
          <a:lstStyle>
            <a:lvl1pPr algn="r">
              <a:defRPr sz="1200"/>
            </a:lvl1pPr>
          </a:lstStyle>
          <a:p>
            <a:fld id="{A6498EC3-B7CD-485E-9158-A5E13D4BAD2A}" type="datetimeFigureOut">
              <a:rPr lang="en-US" smtClean="0"/>
              <a:t>5/16/2013</a:t>
            </a:fld>
            <a:endParaRPr lang="en-US"/>
          </a:p>
        </p:txBody>
      </p:sp>
      <p:sp>
        <p:nvSpPr>
          <p:cNvPr id="4" name="Slide Image Placeholder 3"/>
          <p:cNvSpPr>
            <a:spLocks noGrp="1" noRot="1" noChangeAspect="1"/>
          </p:cNvSpPr>
          <p:nvPr>
            <p:ph type="sldImg" idx="2"/>
          </p:nvPr>
        </p:nvSpPr>
        <p:spPr>
          <a:xfrm>
            <a:off x="1154113" y="682625"/>
            <a:ext cx="4549775" cy="34131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22763"/>
            <a:ext cx="5486400" cy="40957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43938"/>
            <a:ext cx="2971800" cy="4556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43938"/>
            <a:ext cx="2971800" cy="455612"/>
          </a:xfrm>
          <a:prstGeom prst="rect">
            <a:avLst/>
          </a:prstGeom>
        </p:spPr>
        <p:txBody>
          <a:bodyPr vert="horz" lIns="91440" tIns="45720" rIns="91440" bIns="45720" rtlCol="0" anchor="b"/>
          <a:lstStyle>
            <a:lvl1pPr algn="r">
              <a:defRPr sz="1200"/>
            </a:lvl1pPr>
          </a:lstStyle>
          <a:p>
            <a:fld id="{67DB9D23-3EBC-4CC3-9BD3-E4581909B1B4}" type="slidenum">
              <a:rPr lang="en-US" smtClean="0"/>
              <a:t>‹#›</a:t>
            </a:fld>
            <a:endParaRPr lang="en-US"/>
          </a:p>
        </p:txBody>
      </p:sp>
    </p:spTree>
    <p:extLst>
      <p:ext uri="{BB962C8B-B14F-4D97-AF65-F5344CB8AC3E}">
        <p14:creationId xmlns:p14="http://schemas.microsoft.com/office/powerpoint/2010/main" val="141329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a:t>
            </a:r>
            <a:r>
              <a:rPr lang="en-US" baseline="0" dirty="0" smtClean="0"/>
              <a:t> this point, we talk a little about the stated “Core Themes” of the college, and relate community engagement to the core identity of the college. </a:t>
            </a:r>
            <a:endParaRPr lang="en-US" dirty="0"/>
          </a:p>
        </p:txBody>
      </p:sp>
      <p:sp>
        <p:nvSpPr>
          <p:cNvPr id="4" name="Slide Number Placeholder 3"/>
          <p:cNvSpPr>
            <a:spLocks noGrp="1"/>
          </p:cNvSpPr>
          <p:nvPr>
            <p:ph type="sldNum" sz="quarter" idx="10"/>
          </p:nvPr>
        </p:nvSpPr>
        <p:spPr/>
        <p:txBody>
          <a:bodyPr/>
          <a:lstStyle/>
          <a:p>
            <a:fld id="{67DB9D23-3EBC-4CC3-9BD3-E4581909B1B4}" type="slidenum">
              <a:rPr lang="en-US" smtClean="0"/>
              <a:t>2</a:t>
            </a:fld>
            <a:endParaRPr lang="en-US"/>
          </a:p>
        </p:txBody>
      </p:sp>
    </p:spTree>
    <p:extLst>
      <p:ext uri="{BB962C8B-B14F-4D97-AF65-F5344CB8AC3E}">
        <p14:creationId xmlns:p14="http://schemas.microsoft.com/office/powerpoint/2010/main" val="3982293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I’ll update this for</a:t>
            </a:r>
            <a:r>
              <a:rPr lang="en-US" baseline="0" dirty="0" smtClean="0"/>
              <a:t> the coming year, but this involves a little discussion around the opportunities that exist in Portland</a:t>
            </a:r>
            <a:endParaRPr lang="en-US" dirty="0"/>
          </a:p>
        </p:txBody>
      </p:sp>
      <p:sp>
        <p:nvSpPr>
          <p:cNvPr id="4" name="Slide Number Placeholder 3"/>
          <p:cNvSpPr>
            <a:spLocks noGrp="1"/>
          </p:cNvSpPr>
          <p:nvPr>
            <p:ph type="sldNum" sz="quarter" idx="10"/>
          </p:nvPr>
        </p:nvSpPr>
        <p:spPr/>
        <p:txBody>
          <a:bodyPr/>
          <a:lstStyle/>
          <a:p>
            <a:fld id="{67DB9D23-3EBC-4CC3-9BD3-E4581909B1B4}" type="slidenum">
              <a:rPr lang="en-US" smtClean="0"/>
              <a:t>3</a:t>
            </a:fld>
            <a:endParaRPr lang="en-US"/>
          </a:p>
        </p:txBody>
      </p:sp>
    </p:spTree>
    <p:extLst>
      <p:ext uri="{BB962C8B-B14F-4D97-AF65-F5344CB8AC3E}">
        <p14:creationId xmlns:p14="http://schemas.microsoft.com/office/powerpoint/2010/main" val="1123454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Connecting</a:t>
            </a:r>
            <a:r>
              <a:rPr lang="en-US" baseline="0" dirty="0" smtClean="0"/>
              <a:t> service and learning is a new concept to most of our incoming students. They are used to seeing a need and reacting, rather than finding an “opportunity” that engages their unique skill set, which will allow them to have the greatest possible impact. </a:t>
            </a:r>
            <a:endParaRPr lang="en-US" dirty="0"/>
          </a:p>
        </p:txBody>
      </p:sp>
      <p:sp>
        <p:nvSpPr>
          <p:cNvPr id="4" name="Slide Number Placeholder 3"/>
          <p:cNvSpPr>
            <a:spLocks noGrp="1"/>
          </p:cNvSpPr>
          <p:nvPr>
            <p:ph type="sldNum" sz="quarter" idx="10"/>
          </p:nvPr>
        </p:nvSpPr>
        <p:spPr/>
        <p:txBody>
          <a:bodyPr/>
          <a:lstStyle/>
          <a:p>
            <a:fld id="{67DB9D23-3EBC-4CC3-9BD3-E4581909B1B4}" type="slidenum">
              <a:rPr lang="en-US" smtClean="0"/>
              <a:t>4</a:t>
            </a:fld>
            <a:endParaRPr lang="en-US"/>
          </a:p>
        </p:txBody>
      </p:sp>
    </p:spTree>
    <p:extLst>
      <p:ext uri="{BB962C8B-B14F-4D97-AF65-F5344CB8AC3E}">
        <p14:creationId xmlns:p14="http://schemas.microsoft.com/office/powerpoint/2010/main" val="511741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this</a:t>
            </a:r>
            <a:r>
              <a:rPr lang="en-US" baseline="0" dirty="0" smtClean="0"/>
              <a:t> point I talk a little about the “Savior” ideal in students, which I see most prevalent with the students who are coming to Warner out of its traditional Church of God base. These students are very likely to engage in service, but usually in short-term opportunities, and often do not realize that serving needs to be a practice that encourages a “with” mentality, rather than a “for” mentality. </a:t>
            </a:r>
            <a:endParaRPr lang="en-US" dirty="0"/>
          </a:p>
        </p:txBody>
      </p:sp>
      <p:sp>
        <p:nvSpPr>
          <p:cNvPr id="4" name="Slide Number Placeholder 3"/>
          <p:cNvSpPr>
            <a:spLocks noGrp="1"/>
          </p:cNvSpPr>
          <p:nvPr>
            <p:ph type="sldNum" sz="quarter" idx="10"/>
          </p:nvPr>
        </p:nvSpPr>
        <p:spPr/>
        <p:txBody>
          <a:bodyPr/>
          <a:lstStyle/>
          <a:p>
            <a:fld id="{67DB9D23-3EBC-4CC3-9BD3-E4581909B1B4}" type="slidenum">
              <a:rPr lang="en-US" smtClean="0"/>
              <a:t>5</a:t>
            </a:fld>
            <a:endParaRPr lang="en-US"/>
          </a:p>
        </p:txBody>
      </p:sp>
    </p:spTree>
    <p:extLst>
      <p:ext uri="{BB962C8B-B14F-4D97-AF65-F5344CB8AC3E}">
        <p14:creationId xmlns:p14="http://schemas.microsoft.com/office/powerpoint/2010/main" val="1195310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this section I talk a little about the service opportunities that exist through our office</a:t>
            </a:r>
            <a:endParaRPr lang="en-US" dirty="0"/>
          </a:p>
        </p:txBody>
      </p:sp>
      <p:sp>
        <p:nvSpPr>
          <p:cNvPr id="4" name="Slide Number Placeholder 3"/>
          <p:cNvSpPr>
            <a:spLocks noGrp="1"/>
          </p:cNvSpPr>
          <p:nvPr>
            <p:ph type="sldNum" sz="quarter" idx="10"/>
          </p:nvPr>
        </p:nvSpPr>
        <p:spPr/>
        <p:txBody>
          <a:bodyPr/>
          <a:lstStyle/>
          <a:p>
            <a:fld id="{67DB9D23-3EBC-4CC3-9BD3-E4581909B1B4}" type="slidenum">
              <a:rPr lang="en-US" smtClean="0"/>
              <a:t>6</a:t>
            </a:fld>
            <a:endParaRPr lang="en-US"/>
          </a:p>
        </p:txBody>
      </p:sp>
    </p:spTree>
    <p:extLst>
      <p:ext uri="{BB962C8B-B14F-4D97-AF65-F5344CB8AC3E}">
        <p14:creationId xmlns:p14="http://schemas.microsoft.com/office/powerpoint/2010/main" val="17989106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discussion of the Faith</a:t>
            </a:r>
            <a:r>
              <a:rPr lang="en-US" baseline="0" dirty="0" smtClean="0"/>
              <a:t> and Service “commitment”</a:t>
            </a:r>
            <a:endParaRPr lang="en-US" dirty="0"/>
          </a:p>
        </p:txBody>
      </p:sp>
      <p:sp>
        <p:nvSpPr>
          <p:cNvPr id="4" name="Slide Number Placeholder 3"/>
          <p:cNvSpPr>
            <a:spLocks noGrp="1"/>
          </p:cNvSpPr>
          <p:nvPr>
            <p:ph type="sldNum" sz="quarter" idx="10"/>
          </p:nvPr>
        </p:nvSpPr>
        <p:spPr/>
        <p:txBody>
          <a:bodyPr/>
          <a:lstStyle/>
          <a:p>
            <a:fld id="{67DB9D23-3EBC-4CC3-9BD3-E4581909B1B4}" type="slidenum">
              <a:rPr lang="en-US" smtClean="0"/>
              <a:t>7</a:t>
            </a:fld>
            <a:endParaRPr lang="en-US"/>
          </a:p>
        </p:txBody>
      </p:sp>
    </p:spTree>
    <p:extLst>
      <p:ext uri="{BB962C8B-B14F-4D97-AF65-F5344CB8AC3E}">
        <p14:creationId xmlns:p14="http://schemas.microsoft.com/office/powerpoint/2010/main" val="393244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a:t>
            </a:r>
            <a:r>
              <a:rPr lang="en-US" baseline="0" dirty="0" smtClean="0"/>
              <a:t> thing I’ve learned about our students is that they feel bad about gaining from their own service. While I appreciate this commitment to keeping an altruistic mindset, it can also be problematic because they don’t see the service as beneficial to themselves. I talk about how they should be proud of not only experiencing an emotional benefit after serving, but that as members of this community they benefit from the general community development that comes with service on a large scale. Realizing that they can benefit from service also opens up their willingness to learn, and realize that service is, at its best, reciprocal. It is also a powerful tool to bring students who are less emotionally motivated to serve by pointing out the ways service can help them achieve their educational and professional goals. </a:t>
            </a:r>
            <a:endParaRPr lang="en-US" dirty="0"/>
          </a:p>
        </p:txBody>
      </p:sp>
      <p:sp>
        <p:nvSpPr>
          <p:cNvPr id="4" name="Slide Number Placeholder 3"/>
          <p:cNvSpPr>
            <a:spLocks noGrp="1"/>
          </p:cNvSpPr>
          <p:nvPr>
            <p:ph type="sldNum" sz="quarter" idx="10"/>
          </p:nvPr>
        </p:nvSpPr>
        <p:spPr/>
        <p:txBody>
          <a:bodyPr/>
          <a:lstStyle/>
          <a:p>
            <a:fld id="{67DB9D23-3EBC-4CC3-9BD3-E4581909B1B4}" type="slidenum">
              <a:rPr lang="en-US" smtClean="0"/>
              <a:t>8</a:t>
            </a:fld>
            <a:endParaRPr lang="en-US"/>
          </a:p>
        </p:txBody>
      </p:sp>
    </p:spTree>
    <p:extLst>
      <p:ext uri="{BB962C8B-B14F-4D97-AF65-F5344CB8AC3E}">
        <p14:creationId xmlns:p14="http://schemas.microsoft.com/office/powerpoint/2010/main" val="1411182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this point,</a:t>
            </a:r>
            <a:r>
              <a:rPr lang="en-US" baseline="0" dirty="0" smtClean="0"/>
              <a:t> we split up into groups headed west and east. The West group visits a community-run coffee shop, Café Au Play, Franklin High School, and Atkinson Elementary School. The East group visits The Pioneer School, Mt. Tabor Parks and Bridger School. At these partner organizations students go through a quick orientation on their mission and how they can get involved. They also have an opportunity to fill out volunteer forms and start the process of becoming </a:t>
            </a:r>
            <a:r>
              <a:rPr lang="en-US" baseline="0" smtClean="0"/>
              <a:t>a volunteer. </a:t>
            </a:r>
          </a:p>
        </p:txBody>
      </p:sp>
      <p:sp>
        <p:nvSpPr>
          <p:cNvPr id="4" name="Slide Number Placeholder 3"/>
          <p:cNvSpPr>
            <a:spLocks noGrp="1"/>
          </p:cNvSpPr>
          <p:nvPr>
            <p:ph type="sldNum" sz="quarter" idx="10"/>
          </p:nvPr>
        </p:nvSpPr>
        <p:spPr/>
        <p:txBody>
          <a:bodyPr/>
          <a:lstStyle/>
          <a:p>
            <a:fld id="{67DB9D23-3EBC-4CC3-9BD3-E4581909B1B4}" type="slidenum">
              <a:rPr lang="en-US" smtClean="0"/>
              <a:t>10</a:t>
            </a:fld>
            <a:endParaRPr lang="en-US"/>
          </a:p>
        </p:txBody>
      </p:sp>
    </p:spTree>
    <p:extLst>
      <p:ext uri="{BB962C8B-B14F-4D97-AF65-F5344CB8AC3E}">
        <p14:creationId xmlns:p14="http://schemas.microsoft.com/office/powerpoint/2010/main" val="3175410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34BF7460-41A7-4ED4-9D2F-A79B3DFC751E}" type="datetimeFigureOut">
              <a:rPr lang="en-US" smtClean="0"/>
              <a:pPr/>
              <a:t>5/16/2013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0A05EAA2-C658-491E-9907-67ED10C63EC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BF7460-41A7-4ED4-9D2F-A79B3DFC751E}"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5EAA2-C658-491E-9907-67ED10C63EC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34BF7460-41A7-4ED4-9D2F-A79B3DFC751E}" type="datetimeFigureOut">
              <a:rPr lang="en-US" smtClean="0"/>
              <a:pPr/>
              <a:t>5/16/2013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0A05EAA2-C658-491E-9907-67ED10C63EC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4BF7460-41A7-4ED4-9D2F-A79B3DFC751E}"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A05EAA2-C658-491E-9907-67ED10C63ECD}"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34BF7460-41A7-4ED4-9D2F-A79B3DFC751E}" type="datetimeFigureOut">
              <a:rPr lang="en-US" smtClean="0"/>
              <a:pPr/>
              <a:t>5/16/2013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A05EAA2-C658-491E-9907-67ED10C63ECD}"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34BF7460-41A7-4ED4-9D2F-A79B3DFC751E}" type="datetimeFigureOut">
              <a:rPr lang="en-US" smtClean="0"/>
              <a:pPr/>
              <a:t>5/16/2013</a:t>
            </a:fld>
            <a:endParaRPr lang="en-US"/>
          </a:p>
        </p:txBody>
      </p:sp>
      <p:sp>
        <p:nvSpPr>
          <p:cNvPr id="10" name="Slide Number Placeholder 9"/>
          <p:cNvSpPr>
            <a:spLocks noGrp="1"/>
          </p:cNvSpPr>
          <p:nvPr>
            <p:ph type="sldNum" sz="quarter" idx="16"/>
          </p:nvPr>
        </p:nvSpPr>
        <p:spPr/>
        <p:txBody>
          <a:bodyPr rtlCol="0"/>
          <a:lstStyle/>
          <a:p>
            <a:fld id="{0A05EAA2-C658-491E-9907-67ED10C63ECD}"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34BF7460-41A7-4ED4-9D2F-A79B3DFC751E}" type="datetimeFigureOut">
              <a:rPr lang="en-US" smtClean="0"/>
              <a:pPr/>
              <a:t>5/16/2013</a:t>
            </a:fld>
            <a:endParaRPr lang="en-US"/>
          </a:p>
        </p:txBody>
      </p:sp>
      <p:sp>
        <p:nvSpPr>
          <p:cNvPr id="12" name="Slide Number Placeholder 11"/>
          <p:cNvSpPr>
            <a:spLocks noGrp="1"/>
          </p:cNvSpPr>
          <p:nvPr>
            <p:ph type="sldNum" sz="quarter" idx="16"/>
          </p:nvPr>
        </p:nvSpPr>
        <p:spPr/>
        <p:txBody>
          <a:bodyPr rtlCol="0"/>
          <a:lstStyle/>
          <a:p>
            <a:fld id="{0A05EAA2-C658-491E-9907-67ED10C63ECD}"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4BF7460-41A7-4ED4-9D2F-A79B3DFC751E}" type="datetimeFigureOut">
              <a:rPr lang="en-US" smtClean="0"/>
              <a:pPr/>
              <a:t>5/16/2013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0A05EAA2-C658-491E-9907-67ED10C63EC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BF7460-41A7-4ED4-9D2F-A79B3DFC751E}" type="datetimeFigureOut">
              <a:rPr lang="en-US" smtClean="0"/>
              <a:pPr/>
              <a:t>5/16/2013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0A05EAA2-C658-491E-9907-67ED10C63EC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4BF7460-41A7-4ED4-9D2F-A79B3DFC751E}" type="datetimeFigureOut">
              <a:rPr lang="en-US" smtClean="0"/>
              <a:pPr/>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0A05EAA2-C658-491E-9907-67ED10C63ECD}"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34BF7460-41A7-4ED4-9D2F-A79B3DFC751E}" type="datetimeFigureOut">
              <a:rPr lang="en-US" smtClean="0"/>
              <a:pPr/>
              <a:t>5/16/2013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0A05EAA2-C658-491E-9907-67ED10C63ECD}"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34BF7460-41A7-4ED4-9D2F-A79B3DFC751E}" type="datetimeFigureOut">
              <a:rPr lang="en-US" smtClean="0"/>
              <a:pPr/>
              <a:t>5/16/2013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A05EAA2-C658-491E-9907-67ED10C63EC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www.handsonportland.org/" TargetMode="External"/><Relationship Id="rId2" Type="http://schemas.openxmlformats.org/officeDocument/2006/relationships/hyperlink" Target="http://www.warnerpacific.edu/"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7400"/>
            <a:ext cx="7772400" cy="1143000"/>
          </a:xfrm>
        </p:spPr>
        <p:txBody>
          <a:bodyPr>
            <a:normAutofit fontScale="90000"/>
          </a:bodyPr>
          <a:lstStyle/>
          <a:p>
            <a:r>
              <a:rPr lang="en-US" dirty="0" smtClean="0"/>
              <a:t/>
            </a:r>
            <a:br>
              <a:rPr lang="en-US" dirty="0" smtClean="0"/>
            </a:br>
            <a:r>
              <a:rPr lang="en-US" dirty="0"/>
              <a:t/>
            </a:r>
            <a:br>
              <a:rPr lang="en-US" dirty="0"/>
            </a:br>
            <a:r>
              <a:rPr lang="en-US" dirty="0" smtClean="0">
                <a:latin typeface="Georgia" pitchFamily="18" charset="0"/>
              </a:rPr>
              <a:t>Service Learning At WPC</a:t>
            </a:r>
            <a:br>
              <a:rPr lang="en-US" dirty="0" smtClean="0">
                <a:latin typeface="Georgia" pitchFamily="18" charset="0"/>
              </a:rPr>
            </a:br>
            <a:r>
              <a:rPr lang="en-US" dirty="0" smtClean="0">
                <a:latin typeface="Georgia" pitchFamily="18" charset="0"/>
              </a:rPr>
              <a:t/>
            </a:r>
            <a:br>
              <a:rPr lang="en-US" dirty="0" smtClean="0">
                <a:latin typeface="Georgia" pitchFamily="18" charset="0"/>
              </a:rPr>
            </a:br>
            <a:r>
              <a:rPr lang="en-US" sz="3200" dirty="0" smtClean="0">
                <a:latin typeface="Georgia" pitchFamily="18" charset="0"/>
              </a:rPr>
              <a:t>Who are we? </a:t>
            </a:r>
            <a:br>
              <a:rPr lang="en-US" sz="3200" dirty="0" smtClean="0">
                <a:latin typeface="Georgia" pitchFamily="18" charset="0"/>
              </a:rPr>
            </a:br>
            <a:r>
              <a:rPr lang="en-US" sz="3200" dirty="0">
                <a:latin typeface="Georgia" pitchFamily="18" charset="0"/>
              </a:rPr>
              <a:t/>
            </a:r>
            <a:br>
              <a:rPr lang="en-US" sz="3200" dirty="0">
                <a:latin typeface="Georgia" pitchFamily="18" charset="0"/>
              </a:rPr>
            </a:br>
            <a:r>
              <a:rPr lang="en-US" sz="3200" b="1" dirty="0" smtClean="0">
                <a:latin typeface="Georgia" pitchFamily="18" charset="0"/>
              </a:rPr>
              <a:t>FOR the city</a:t>
            </a:r>
            <a:endParaRPr lang="en-US" b="1" dirty="0">
              <a:latin typeface="Georgia" pitchFamily="18" charset="0"/>
            </a:endParaRPr>
          </a:p>
        </p:txBody>
      </p:sp>
      <p:sp>
        <p:nvSpPr>
          <p:cNvPr id="3" name="Subtitle 2"/>
          <p:cNvSpPr>
            <a:spLocks noGrp="1"/>
          </p:cNvSpPr>
          <p:nvPr>
            <p:ph type="subTitle" idx="1"/>
          </p:nvPr>
        </p:nvSpPr>
        <p:spPr/>
        <p:txBody>
          <a:bodyPr>
            <a:normAutofit fontScale="77500" lnSpcReduction="20000"/>
          </a:bodyPr>
          <a:lstStyle/>
          <a:p>
            <a:endParaRPr lang="en-US" dirty="0" smtClean="0"/>
          </a:p>
          <a:p>
            <a:r>
              <a:rPr lang="en-US" dirty="0" smtClean="0"/>
              <a:t>Eli Ritchie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ENOUGH! Where are we going? </a:t>
            </a:r>
            <a:br>
              <a:rPr lang="en-US" dirty="0" smtClean="0"/>
            </a:br>
            <a:r>
              <a:rPr lang="en-US" dirty="0" smtClean="0"/>
              <a:t>(BY FYE and Learning Community)</a:t>
            </a:r>
            <a:endParaRPr lang="en-US" dirty="0"/>
          </a:p>
        </p:txBody>
      </p:sp>
      <p:sp>
        <p:nvSpPr>
          <p:cNvPr id="3" name="Content Placeholder 2"/>
          <p:cNvSpPr>
            <a:spLocks noGrp="1"/>
          </p:cNvSpPr>
          <p:nvPr>
            <p:ph sz="quarter" idx="1"/>
          </p:nvPr>
        </p:nvSpPr>
        <p:spPr>
          <a:xfrm>
            <a:off x="457200" y="1600200"/>
            <a:ext cx="8153400" cy="3962400"/>
          </a:xfrm>
        </p:spPr>
        <p:txBody>
          <a:bodyPr>
            <a:normAutofit fontScale="77500" lnSpcReduction="20000"/>
          </a:bodyPr>
          <a:lstStyle/>
          <a:p>
            <a:r>
              <a:rPr lang="en-US" dirty="0" smtClean="0"/>
              <a:t> East Group (With Eli)</a:t>
            </a:r>
          </a:p>
          <a:p>
            <a:pPr lvl="1"/>
            <a:r>
              <a:rPr lang="en-US" dirty="0" smtClean="0"/>
              <a:t>Derrick Moyer</a:t>
            </a:r>
          </a:p>
          <a:p>
            <a:pPr lvl="1"/>
            <a:r>
              <a:rPr lang="en-US" dirty="0" smtClean="0"/>
              <a:t>Robin Gordon</a:t>
            </a:r>
          </a:p>
          <a:p>
            <a:pPr lvl="1"/>
            <a:r>
              <a:rPr lang="en-US" dirty="0" smtClean="0"/>
              <a:t>Bill Dobrenen</a:t>
            </a:r>
          </a:p>
          <a:p>
            <a:pPr lvl="1"/>
            <a:r>
              <a:rPr lang="en-US" dirty="0" smtClean="0"/>
              <a:t>Roger Martin</a:t>
            </a:r>
          </a:p>
          <a:p>
            <a:pPr lvl="1"/>
            <a:r>
              <a:rPr lang="en-US" dirty="0" smtClean="0"/>
              <a:t>Transfer students</a:t>
            </a:r>
          </a:p>
          <a:p>
            <a:r>
              <a:rPr lang="en-US" dirty="0" smtClean="0"/>
              <a:t>West Group (With Jess)</a:t>
            </a:r>
          </a:p>
          <a:p>
            <a:pPr lvl="1"/>
            <a:r>
              <a:rPr lang="en-US" dirty="0" smtClean="0"/>
              <a:t>Greg Brock</a:t>
            </a:r>
          </a:p>
          <a:p>
            <a:pPr lvl="1"/>
            <a:r>
              <a:rPr lang="en-US" dirty="0" smtClean="0"/>
              <a:t>Tori Cummings </a:t>
            </a:r>
          </a:p>
          <a:p>
            <a:pPr lvl="1"/>
            <a:r>
              <a:rPr lang="en-US" dirty="0" smtClean="0"/>
              <a:t>Luke Goble</a:t>
            </a:r>
          </a:p>
          <a:p>
            <a:pPr lvl="1"/>
            <a:r>
              <a:rPr lang="en-US" dirty="0" smtClean="0"/>
              <a:t>Katrina Sartin Matano</a:t>
            </a:r>
          </a:p>
          <a:p>
            <a:pPr lvl="1"/>
            <a:r>
              <a:rPr lang="en-US" dirty="0" smtClean="0"/>
              <a:t>Logan Walton</a:t>
            </a:r>
          </a:p>
          <a:p>
            <a:pPr lvl="1"/>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at WP	</a:t>
            </a:r>
            <a:endParaRPr lang="en-US" dirty="0"/>
          </a:p>
        </p:txBody>
      </p:sp>
      <p:sp>
        <p:nvSpPr>
          <p:cNvPr id="3" name="Content Placeholder 2"/>
          <p:cNvSpPr>
            <a:spLocks noGrp="1"/>
          </p:cNvSpPr>
          <p:nvPr>
            <p:ph sz="quarter" idx="1"/>
          </p:nvPr>
        </p:nvSpPr>
        <p:spPr>
          <a:xfrm>
            <a:off x="609600" y="1589567"/>
            <a:ext cx="3048000" cy="4572000"/>
          </a:xfrm>
        </p:spPr>
        <p:txBody>
          <a:bodyPr/>
          <a:lstStyle/>
          <a:p>
            <a:r>
              <a:rPr lang="en-US" dirty="0" smtClean="0"/>
              <a:t>Liberal Arts</a:t>
            </a:r>
          </a:p>
          <a:p>
            <a:r>
              <a:rPr lang="en-US" dirty="0" smtClean="0"/>
              <a:t>Urban</a:t>
            </a:r>
          </a:p>
          <a:p>
            <a:r>
              <a:rPr lang="en-US" dirty="0" smtClean="0"/>
              <a:t>Christ-Centered</a:t>
            </a:r>
          </a:p>
          <a:p>
            <a:r>
              <a:rPr lang="en-US" dirty="0" smtClean="0"/>
              <a:t>Diverse</a:t>
            </a:r>
          </a:p>
          <a:p>
            <a:endParaRPr lang="en-US" dirty="0"/>
          </a:p>
          <a:p>
            <a:r>
              <a:rPr lang="en-US" dirty="0" smtClean="0"/>
              <a:t>“In the City, For the City”</a:t>
            </a:r>
            <a:endParaRPr lang="en-US" dirty="0"/>
          </a:p>
        </p:txBody>
      </p:sp>
      <p:pic>
        <p:nvPicPr>
          <p:cNvPr id="5" name="Content Placeholder 4"/>
          <p:cNvPicPr>
            <a:picLocks noGrp="1" noChangeAspect="1"/>
          </p:cNvPicPr>
          <p:nvPr>
            <p:ph sz="quarter" idx="2"/>
          </p:nvPr>
        </p:nvPicPr>
        <p:blipFill>
          <a:blip r:embed="rId3">
            <a:extLst>
              <a:ext uri="{28A0092B-C50C-407E-A947-70E740481C1C}">
                <a14:useLocalDpi xmlns:a14="http://schemas.microsoft.com/office/drawing/2010/main" val="0"/>
              </a:ext>
            </a:extLst>
          </a:blip>
          <a:stretch>
            <a:fillRect/>
          </a:stretch>
        </p:blipFill>
        <p:spPr>
          <a:xfrm>
            <a:off x="3810000" y="1828800"/>
            <a:ext cx="5055191" cy="2438400"/>
          </a:xfrm>
        </p:spPr>
      </p:pic>
    </p:spTree>
    <p:extLst>
      <p:ext uri="{BB962C8B-B14F-4D97-AF65-F5344CB8AC3E}">
        <p14:creationId xmlns:p14="http://schemas.microsoft.com/office/powerpoint/2010/main" val="257259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Serve Portland?</a:t>
            </a:r>
            <a:endParaRPr lang="en-US" dirty="0"/>
          </a:p>
        </p:txBody>
      </p:sp>
      <p:sp>
        <p:nvSpPr>
          <p:cNvPr id="3" name="Content Placeholder 2"/>
          <p:cNvSpPr>
            <a:spLocks noGrp="1"/>
          </p:cNvSpPr>
          <p:nvPr>
            <p:ph sz="quarter" idx="1"/>
          </p:nvPr>
        </p:nvSpPr>
        <p:spPr>
          <a:xfrm>
            <a:off x="609600" y="1589567"/>
            <a:ext cx="8382000" cy="4572000"/>
          </a:xfrm>
        </p:spPr>
        <p:txBody>
          <a:bodyPr>
            <a:normAutofit/>
          </a:bodyPr>
          <a:lstStyle/>
          <a:p>
            <a:r>
              <a:rPr lang="en-US" dirty="0"/>
              <a:t>In Portland's class of 2011 alone, 1,300 students -- 35 percent of the class -- failed to earn a diploma in four </a:t>
            </a:r>
            <a:r>
              <a:rPr lang="en-US" dirty="0" smtClean="0"/>
              <a:t>years</a:t>
            </a:r>
          </a:p>
          <a:p>
            <a:r>
              <a:rPr lang="en-US" dirty="0" smtClean="0"/>
              <a:t>Portland has made national headlines as a major hub of human trafficking on the west coast</a:t>
            </a:r>
          </a:p>
          <a:p>
            <a:r>
              <a:rPr lang="en-US" dirty="0" smtClean="0"/>
              <a:t>Rising percentages of children and families living under the federal poverty </a:t>
            </a:r>
            <a:r>
              <a:rPr lang="en-US" dirty="0" smtClean="0"/>
              <a:t>line</a:t>
            </a:r>
          </a:p>
          <a:p>
            <a:r>
              <a:rPr lang="en-US" dirty="0" smtClean="0"/>
              <a:t>High rates of food-insecurity</a:t>
            </a:r>
          </a:p>
          <a:p>
            <a:r>
              <a:rPr lang="en-US" u="sng" dirty="0" smtClean="0"/>
              <a:t>You have an opportunity to make a difference</a:t>
            </a:r>
            <a:endParaRPr lang="en-US" u="sng" dirty="0" smtClean="0"/>
          </a:p>
          <a:p>
            <a:endParaRPr lang="en-US" dirty="0"/>
          </a:p>
        </p:txBody>
      </p:sp>
    </p:spTree>
    <p:extLst>
      <p:ext uri="{BB962C8B-B14F-4D97-AF65-F5344CB8AC3E}">
        <p14:creationId xmlns:p14="http://schemas.microsoft.com/office/powerpoint/2010/main" val="4158167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do Service Well</a:t>
            </a:r>
            <a:endParaRPr lang="en-US" dirty="0"/>
          </a:p>
        </p:txBody>
      </p:sp>
      <p:sp>
        <p:nvSpPr>
          <p:cNvPr id="3" name="Content Placeholder 2"/>
          <p:cNvSpPr>
            <a:spLocks noGrp="1"/>
          </p:cNvSpPr>
          <p:nvPr>
            <p:ph sz="quarter" idx="1"/>
          </p:nvPr>
        </p:nvSpPr>
        <p:spPr>
          <a:xfrm>
            <a:off x="609600" y="1589567"/>
            <a:ext cx="6629400" cy="4572000"/>
          </a:xfrm>
        </p:spPr>
        <p:txBody>
          <a:bodyPr>
            <a:normAutofit fontScale="92500" lnSpcReduction="10000"/>
          </a:bodyPr>
          <a:lstStyle/>
          <a:p>
            <a:r>
              <a:rPr lang="en-US" dirty="0" smtClean="0"/>
              <a:t>Use an Asset-Based approach</a:t>
            </a:r>
          </a:p>
          <a:p>
            <a:pPr lvl="1"/>
            <a:r>
              <a:rPr lang="en-US" dirty="0" smtClean="0"/>
              <a:t>Use your passions and skills</a:t>
            </a:r>
          </a:p>
          <a:p>
            <a:pPr lvl="1"/>
            <a:r>
              <a:rPr lang="en-US" dirty="0" smtClean="0"/>
              <a:t>Connect service to what you are learning</a:t>
            </a:r>
            <a:endParaRPr lang="en-US" dirty="0" smtClean="0"/>
          </a:p>
          <a:p>
            <a:r>
              <a:rPr lang="en-US" dirty="0" smtClean="0"/>
              <a:t>Get Invested</a:t>
            </a:r>
          </a:p>
          <a:p>
            <a:pPr lvl="1"/>
            <a:r>
              <a:rPr lang="en-US" dirty="0" smtClean="0"/>
              <a:t>Long </a:t>
            </a:r>
            <a:r>
              <a:rPr lang="en-US" dirty="0" smtClean="0"/>
              <a:t>Term – Most impact</a:t>
            </a:r>
            <a:endParaRPr lang="en-US" dirty="0" smtClean="0"/>
          </a:p>
          <a:p>
            <a:r>
              <a:rPr lang="en-US" dirty="0" smtClean="0"/>
              <a:t>Build Relationships</a:t>
            </a:r>
          </a:p>
          <a:p>
            <a:r>
              <a:rPr lang="en-US" dirty="0" smtClean="0"/>
              <a:t>Reflect</a:t>
            </a:r>
          </a:p>
          <a:p>
            <a:pPr lvl="1"/>
            <a:r>
              <a:rPr lang="en-US" dirty="0" smtClean="0"/>
              <a:t>By Yourself</a:t>
            </a:r>
          </a:p>
          <a:p>
            <a:pPr lvl="1"/>
            <a:r>
              <a:rPr lang="en-US" dirty="0" smtClean="0"/>
              <a:t>With a group</a:t>
            </a:r>
            <a:endParaRPr lang="en-US" dirty="0" smtClean="0"/>
          </a:p>
          <a:p>
            <a:r>
              <a:rPr lang="en-US" dirty="0" smtClean="0"/>
              <a:t>Learn and Apply</a:t>
            </a:r>
            <a:endParaRPr lang="en-US" dirty="0"/>
          </a:p>
        </p:txBody>
      </p:sp>
    </p:spTree>
    <p:extLst>
      <p:ext uri="{BB962C8B-B14F-4D97-AF65-F5344CB8AC3E}">
        <p14:creationId xmlns:p14="http://schemas.microsoft.com/office/powerpoint/2010/main" val="3219568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Service IS NOT</a:t>
            </a:r>
            <a:endParaRPr lang="en-US" dirty="0"/>
          </a:p>
        </p:txBody>
      </p:sp>
      <p:pic>
        <p:nvPicPr>
          <p:cNvPr id="5" name="Content Placeholder 4"/>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1295400" y="1676400"/>
            <a:ext cx="5664200" cy="4259478"/>
          </a:xfrm>
        </p:spPr>
      </p:pic>
    </p:spTree>
    <p:extLst>
      <p:ext uri="{BB962C8B-B14F-4D97-AF65-F5344CB8AC3E}">
        <p14:creationId xmlns:p14="http://schemas.microsoft.com/office/powerpoint/2010/main" val="102304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at WP</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Common Day of Service</a:t>
            </a:r>
          </a:p>
          <a:p>
            <a:r>
              <a:rPr lang="en-US" dirty="0" smtClean="0"/>
              <a:t>MLK Day</a:t>
            </a:r>
          </a:p>
          <a:p>
            <a:r>
              <a:rPr lang="en-US" dirty="0" smtClean="0"/>
              <a:t>Spring </a:t>
            </a:r>
            <a:r>
              <a:rPr lang="en-US" dirty="0" smtClean="0"/>
              <a:t>Break</a:t>
            </a:r>
          </a:p>
          <a:p>
            <a:r>
              <a:rPr lang="en-US" dirty="0" smtClean="0"/>
              <a:t>Service with clubs and student organizations</a:t>
            </a:r>
            <a:endParaRPr lang="en-US" dirty="0" smtClean="0"/>
          </a:p>
          <a:p>
            <a:r>
              <a:rPr lang="en-US" dirty="0" smtClean="0"/>
              <a:t>Saturday Serve</a:t>
            </a:r>
          </a:p>
          <a:p>
            <a:r>
              <a:rPr lang="en-US" dirty="0" smtClean="0"/>
              <a:t>Curricular Service</a:t>
            </a:r>
          </a:p>
          <a:p>
            <a:r>
              <a:rPr lang="en-US" dirty="0" smtClean="0"/>
              <a:t>Public Schools</a:t>
            </a:r>
          </a:p>
          <a:p>
            <a:r>
              <a:rPr lang="en-US" dirty="0" smtClean="0"/>
              <a:t>Hot Chocolate Ministries</a:t>
            </a:r>
          </a:p>
          <a:p>
            <a:r>
              <a:rPr lang="en-US" dirty="0" smtClean="0"/>
              <a:t>What are you </a:t>
            </a:r>
            <a:r>
              <a:rPr lang="en-US" b="1" u="sng" dirty="0" smtClean="0"/>
              <a:t>Passionate</a:t>
            </a:r>
            <a:r>
              <a:rPr lang="en-US" dirty="0" smtClean="0"/>
              <a:t> About?</a:t>
            </a:r>
            <a:endParaRPr lang="en-US" dirty="0"/>
          </a:p>
        </p:txBody>
      </p:sp>
      <p:pic>
        <p:nvPicPr>
          <p:cNvPr id="1026" name="Picture 2" descr="C:\Documents and Settings\eritchie\Desktop\My Documents\Photos and Video\Blog\425303_3140807511442_76070171_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1600200"/>
            <a:ext cx="4318000" cy="3238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0907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Service </a:t>
            </a:r>
            <a:r>
              <a:rPr lang="en-US" dirty="0" smtClean="0">
                <a:latin typeface="Georgia" pitchFamily="18" charset="0"/>
              </a:rPr>
              <a:t>Commitment</a:t>
            </a:r>
            <a:endParaRPr lang="en-US" dirty="0">
              <a:latin typeface="Georgia" pitchFamily="18" charset="0"/>
            </a:endParaRPr>
          </a:p>
        </p:txBody>
      </p:sp>
      <p:sp>
        <p:nvSpPr>
          <p:cNvPr id="3" name="Content Placeholder 2"/>
          <p:cNvSpPr>
            <a:spLocks noGrp="1"/>
          </p:cNvSpPr>
          <p:nvPr>
            <p:ph sz="quarter" idx="1"/>
          </p:nvPr>
        </p:nvSpPr>
        <p:spPr>
          <a:xfrm>
            <a:off x="228600" y="1600200"/>
            <a:ext cx="8458200" cy="2514600"/>
          </a:xfrm>
        </p:spPr>
        <p:txBody>
          <a:bodyPr>
            <a:noAutofit/>
          </a:bodyPr>
          <a:lstStyle/>
          <a:p>
            <a:pPr>
              <a:buNone/>
            </a:pPr>
            <a:r>
              <a:rPr lang="en-US" sz="2000" dirty="0" smtClean="0">
                <a:latin typeface="Georgia" pitchFamily="18" charset="0"/>
              </a:rPr>
              <a:t>Service Requirement…</a:t>
            </a:r>
          </a:p>
          <a:p>
            <a:pPr>
              <a:buFont typeface="Wingdings" pitchFamily="2" charset="2"/>
              <a:buChar char="§"/>
            </a:pPr>
            <a:r>
              <a:rPr lang="en-US" sz="2000" dirty="0" smtClean="0">
                <a:latin typeface="Georgia" pitchFamily="18" charset="0"/>
              </a:rPr>
              <a:t> 10 Service Hours and 15 Chapels (Residential)</a:t>
            </a:r>
          </a:p>
          <a:p>
            <a:pPr>
              <a:buFont typeface="Wingdings" pitchFamily="2" charset="2"/>
              <a:buChar char="§"/>
            </a:pPr>
            <a:r>
              <a:rPr lang="en-US" sz="2000" dirty="0" smtClean="0">
                <a:latin typeface="Georgia" pitchFamily="18" charset="0"/>
              </a:rPr>
              <a:t> 25 total hours with at least 5 Service Hours and </a:t>
            </a:r>
            <a:r>
              <a:rPr lang="en-US" sz="2000" dirty="0" smtClean="0">
                <a:latin typeface="Georgia" pitchFamily="18" charset="0"/>
              </a:rPr>
              <a:t>Chapels (Commuter)</a:t>
            </a:r>
            <a:endParaRPr lang="en-US" sz="2000" dirty="0" smtClean="0">
              <a:latin typeface="Georgia" pitchFamily="18" charset="0"/>
            </a:endParaRPr>
          </a:p>
          <a:p>
            <a:pPr>
              <a:buNone/>
            </a:pPr>
            <a:r>
              <a:rPr lang="en-US" sz="2000" dirty="0" smtClean="0">
                <a:latin typeface="Georgia" pitchFamily="18" charset="0"/>
              </a:rPr>
              <a:t>At WPC, we define Service as… </a:t>
            </a:r>
            <a:endParaRPr lang="en-US" sz="2000" dirty="0">
              <a:latin typeface="Georgia" pitchFamily="18" charset="0"/>
            </a:endParaRPr>
          </a:p>
          <a:p>
            <a:pPr>
              <a:buNone/>
            </a:pPr>
            <a:r>
              <a:rPr lang="en-US" sz="2000" dirty="0" smtClean="0">
                <a:latin typeface="Georgia" pitchFamily="18" charset="0"/>
              </a:rPr>
              <a:t>Benefiting </a:t>
            </a:r>
            <a:r>
              <a:rPr lang="en-US" sz="2000" dirty="0" smtClean="0">
                <a:latin typeface="Georgia" pitchFamily="18" charset="0"/>
              </a:rPr>
              <a:t>those who are within </a:t>
            </a:r>
            <a:r>
              <a:rPr lang="en-US" sz="2000" b="1" u="sng" dirty="0" smtClean="0">
                <a:latin typeface="Georgia" pitchFamily="18" charset="0"/>
              </a:rPr>
              <a:t>personal proximity</a:t>
            </a:r>
            <a:r>
              <a:rPr lang="en-US" sz="2000" b="1" dirty="0" smtClean="0">
                <a:latin typeface="Georgia" pitchFamily="18" charset="0"/>
              </a:rPr>
              <a:t> </a:t>
            </a:r>
            <a:r>
              <a:rPr lang="en-US" sz="2000" dirty="0" smtClean="0">
                <a:latin typeface="Georgia" pitchFamily="18" charset="0"/>
              </a:rPr>
              <a:t>&amp; </a:t>
            </a:r>
            <a:r>
              <a:rPr lang="en-US" sz="2000" b="1" u="sng" dirty="0" smtClean="0">
                <a:latin typeface="Georgia" pitchFamily="18" charset="0"/>
              </a:rPr>
              <a:t>experiencing poverty.</a:t>
            </a:r>
            <a:endParaRPr lang="en-US" sz="2000" dirty="0">
              <a:latin typeface="Georgia" pitchFamily="18" charset="0"/>
            </a:endParaRPr>
          </a:p>
        </p:txBody>
      </p:sp>
      <p:sp>
        <p:nvSpPr>
          <p:cNvPr id="4" name="Content Placeholder 3"/>
          <p:cNvSpPr>
            <a:spLocks noGrp="1"/>
          </p:cNvSpPr>
          <p:nvPr>
            <p:ph sz="quarter" idx="2"/>
          </p:nvPr>
        </p:nvSpPr>
        <p:spPr>
          <a:xfrm>
            <a:off x="533400" y="4419600"/>
            <a:ext cx="8001000" cy="1752600"/>
          </a:xfrm>
        </p:spPr>
        <p:txBody>
          <a:bodyPr>
            <a:normAutofit fontScale="92500"/>
          </a:bodyPr>
          <a:lstStyle/>
          <a:p>
            <a:pPr>
              <a:buNone/>
            </a:pPr>
            <a:r>
              <a:rPr lang="en-US" b="1" i="1" dirty="0" smtClean="0">
                <a:latin typeface="Georgia" pitchFamily="18" charset="0"/>
              </a:rPr>
              <a:t>Love one’s </a:t>
            </a:r>
            <a:r>
              <a:rPr lang="en-US" b="1" i="1" u="sng" dirty="0" smtClean="0">
                <a:latin typeface="Georgia" pitchFamily="18" charset="0"/>
              </a:rPr>
              <a:t>neighbor</a:t>
            </a:r>
            <a:r>
              <a:rPr lang="en-US" b="1" i="1" dirty="0" smtClean="0">
                <a:latin typeface="Georgia" pitchFamily="18" charset="0"/>
              </a:rPr>
              <a:t> and to care for those in our society with authentic need</a:t>
            </a:r>
            <a:r>
              <a:rPr lang="en-US" i="1" dirty="0" smtClean="0">
                <a:latin typeface="Georgia" pitchFamily="18" charset="0"/>
              </a:rPr>
              <a:t> </a:t>
            </a:r>
          </a:p>
          <a:p>
            <a:pPr algn="r">
              <a:buNone/>
            </a:pPr>
            <a:r>
              <a:rPr lang="en-US" i="1" dirty="0" smtClean="0">
                <a:latin typeface="Georgia" pitchFamily="18" charset="0"/>
              </a:rPr>
              <a:t>Matthew 19</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Service Benefit me?</a:t>
            </a:r>
            <a:endParaRPr lang="en-US" dirty="0"/>
          </a:p>
        </p:txBody>
      </p:sp>
      <p:sp>
        <p:nvSpPr>
          <p:cNvPr id="3" name="Content Placeholder 2"/>
          <p:cNvSpPr>
            <a:spLocks noGrp="1"/>
          </p:cNvSpPr>
          <p:nvPr>
            <p:ph sz="quarter" idx="1"/>
          </p:nvPr>
        </p:nvSpPr>
        <p:spPr>
          <a:xfrm>
            <a:off x="609600" y="1600200"/>
            <a:ext cx="7696200" cy="4572000"/>
          </a:xfrm>
        </p:spPr>
        <p:txBody>
          <a:bodyPr/>
          <a:lstStyle/>
          <a:p>
            <a:r>
              <a:rPr lang="en-US" dirty="0" smtClean="0"/>
              <a:t>Is that okay?</a:t>
            </a:r>
          </a:p>
          <a:p>
            <a:r>
              <a:rPr lang="en-US" dirty="0" smtClean="0"/>
              <a:t>Your Education is (Partly) About Your Future</a:t>
            </a:r>
          </a:p>
          <a:p>
            <a:r>
              <a:rPr lang="en-US" dirty="0" smtClean="0"/>
              <a:t>Service can help with…</a:t>
            </a:r>
            <a:endParaRPr lang="en-US" dirty="0" smtClean="0"/>
          </a:p>
          <a:p>
            <a:pPr lvl="1"/>
            <a:r>
              <a:rPr lang="en-US" dirty="0" smtClean="0"/>
              <a:t>Graduate School</a:t>
            </a:r>
          </a:p>
          <a:p>
            <a:pPr lvl="1"/>
            <a:r>
              <a:rPr lang="en-US" dirty="0" smtClean="0"/>
              <a:t>Creating Networks</a:t>
            </a:r>
            <a:endParaRPr lang="en-US" dirty="0" smtClean="0"/>
          </a:p>
          <a:p>
            <a:pPr lvl="1"/>
            <a:r>
              <a:rPr lang="en-US" dirty="0" smtClean="0"/>
              <a:t>Gaining Relevant Skills</a:t>
            </a:r>
            <a:endParaRPr lang="en-US" dirty="0" smtClean="0"/>
          </a:p>
          <a:p>
            <a:pPr lvl="1"/>
            <a:r>
              <a:rPr lang="en-US" dirty="0" smtClean="0"/>
              <a:t>Finding JOBS</a:t>
            </a:r>
            <a:endParaRPr lang="en-US" dirty="0" smtClean="0"/>
          </a:p>
          <a:p>
            <a:pPr lvl="1"/>
            <a:r>
              <a:rPr lang="en-US" dirty="0" smtClean="0"/>
              <a:t>It’s “Who you know</a:t>
            </a:r>
            <a:r>
              <a:rPr lang="en-US" dirty="0" smtClean="0"/>
              <a:t>”</a:t>
            </a:r>
          </a:p>
        </p:txBody>
      </p:sp>
    </p:spTree>
    <p:extLst>
      <p:ext uri="{BB962C8B-B14F-4D97-AF65-F5344CB8AC3E}">
        <p14:creationId xmlns:p14="http://schemas.microsoft.com/office/powerpoint/2010/main" val="678712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I Find a Service Opportunity?</a:t>
            </a:r>
            <a:endParaRPr lang="en-US" dirty="0"/>
          </a:p>
        </p:txBody>
      </p:sp>
      <p:sp>
        <p:nvSpPr>
          <p:cNvPr id="3" name="Content Placeholder 2"/>
          <p:cNvSpPr>
            <a:spLocks noGrp="1"/>
          </p:cNvSpPr>
          <p:nvPr>
            <p:ph sz="quarter" idx="1"/>
          </p:nvPr>
        </p:nvSpPr>
        <p:spPr>
          <a:xfrm>
            <a:off x="609600" y="1589567"/>
            <a:ext cx="8077200" cy="4572000"/>
          </a:xfrm>
        </p:spPr>
        <p:txBody>
          <a:bodyPr/>
          <a:lstStyle/>
          <a:p>
            <a:r>
              <a:rPr lang="en-US" sz="2400" dirty="0" smtClean="0"/>
              <a:t>Warner Pacific Office of Service Learning (Smith 216)</a:t>
            </a:r>
          </a:p>
          <a:p>
            <a:r>
              <a:rPr lang="en-US" sz="2400" dirty="0" smtClean="0"/>
              <a:t>Check if your classes involve Service Learning Activities</a:t>
            </a:r>
          </a:p>
          <a:p>
            <a:r>
              <a:rPr lang="en-US" sz="2400" dirty="0" smtClean="0"/>
              <a:t>Service Learning page on </a:t>
            </a:r>
            <a:r>
              <a:rPr lang="en-US" sz="2400" dirty="0" smtClean="0">
                <a:hlinkClick r:id="rId2"/>
              </a:rPr>
              <a:t>www.warnerpacific.edu</a:t>
            </a:r>
            <a:endParaRPr lang="en-US" sz="2400" dirty="0" smtClean="0"/>
          </a:p>
          <a:p>
            <a:r>
              <a:rPr lang="en-US" sz="2400" dirty="0" smtClean="0"/>
              <a:t>Like our Service Learning Facebook Page</a:t>
            </a:r>
          </a:p>
          <a:p>
            <a:r>
              <a:rPr lang="en-US" sz="2400" dirty="0" smtClean="0"/>
              <a:t>Serve with a club or student organization</a:t>
            </a:r>
          </a:p>
          <a:p>
            <a:r>
              <a:rPr lang="en-US" sz="2400" dirty="0" smtClean="0">
                <a:hlinkClick r:id="rId3"/>
              </a:rPr>
              <a:t>www.handsonportland.org</a:t>
            </a:r>
            <a:endParaRPr lang="en-US" sz="2400" dirty="0" smtClean="0"/>
          </a:p>
          <a:p>
            <a:r>
              <a:rPr lang="en-US" sz="2400" dirty="0" smtClean="0"/>
              <a:t>Follow up with the sites that we will be visiting today</a:t>
            </a:r>
          </a:p>
          <a:p>
            <a:endParaRPr lang="en-US" dirty="0"/>
          </a:p>
        </p:txBody>
      </p:sp>
    </p:spTree>
    <p:extLst>
      <p:ext uri="{BB962C8B-B14F-4D97-AF65-F5344CB8AC3E}">
        <p14:creationId xmlns:p14="http://schemas.microsoft.com/office/powerpoint/2010/main" val="390590233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1518</TotalTime>
  <Words>819</Words>
  <Application>Microsoft Office PowerPoint</Application>
  <PresentationFormat>On-screen Show (4:3)</PresentationFormat>
  <Paragraphs>92</Paragraphs>
  <Slides>10</Slides>
  <Notes>8</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Median</vt:lpstr>
      <vt:lpstr>  Service Learning At WPC  Who are we?   FOR the city</vt:lpstr>
      <vt:lpstr>Service at WP </vt:lpstr>
      <vt:lpstr>Why Serve Portland?</vt:lpstr>
      <vt:lpstr>How to do Service Well</vt:lpstr>
      <vt:lpstr>What Service IS NOT</vt:lpstr>
      <vt:lpstr>Service at WP</vt:lpstr>
      <vt:lpstr>Service Commitment</vt:lpstr>
      <vt:lpstr>Can Service Benefit me?</vt:lpstr>
      <vt:lpstr>How Do I Find a Service Opportunity?</vt:lpstr>
      <vt:lpstr>ENOUGH! Where are we going?  (BY FYE and Learning Community)</vt:lpstr>
    </vt:vector>
  </TitlesOfParts>
  <Company>WPC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Service Learning Opportunities &amp; Retention Project   </dc:title>
  <dc:creator>jchambers</dc:creator>
  <cp:lastModifiedBy>Eli Ritchie</cp:lastModifiedBy>
  <cp:revision>26</cp:revision>
  <cp:lastPrinted>2012-08-24T17:05:21Z</cp:lastPrinted>
  <dcterms:created xsi:type="dcterms:W3CDTF">2011-08-24T21:03:34Z</dcterms:created>
  <dcterms:modified xsi:type="dcterms:W3CDTF">2013-05-16T17:27:55Z</dcterms:modified>
</cp:coreProperties>
</file>