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57" r:id="rId5"/>
    <p:sldId id="258" r:id="rId6"/>
    <p:sldId id="259" r:id="rId7"/>
    <p:sldId id="260" r:id="rId8"/>
    <p:sldId id="261" r:id="rId9"/>
    <p:sldId id="263" r:id="rId10"/>
    <p:sldId id="262" r:id="rId11"/>
    <p:sldId id="265" r:id="rId12"/>
    <p:sldId id="274" r:id="rId13"/>
    <p:sldId id="271" r:id="rId14"/>
    <p:sldId id="273" r:id="rId15"/>
    <p:sldId id="275" r:id="rId16"/>
    <p:sldId id="276" r:id="rId17"/>
    <p:sldId id="277" r:id="rId18"/>
    <p:sldId id="264" r:id="rId19"/>
    <p:sldId id="266" r:id="rId20"/>
    <p:sldId id="272"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5" d="100"/>
          <a:sy n="125" d="100"/>
        </p:scale>
        <p:origin x="-17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3/25/13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3/25/13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3/25/13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3/25/13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3/25/13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3/25/13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3/25/13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3/25/13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3/25/13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3/25/13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3/25/13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3/25/13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3/25/13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3/25/13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3/25/13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itlin.kerrigan15@gmail.com" TargetMode="External"/><Relationship Id="rId3" Type="http://schemas.openxmlformats.org/officeDocument/2006/relationships/hyperlink" Target="mailto:caitlin.kerrigan@oregonstate.edu"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Art of Leadership and Community Building</a:t>
            </a:r>
            <a:endParaRPr lang="en-US" dirty="0"/>
          </a:p>
        </p:txBody>
      </p:sp>
      <p:sp>
        <p:nvSpPr>
          <p:cNvPr id="3" name="Subtitle 2"/>
          <p:cNvSpPr>
            <a:spLocks noGrp="1"/>
          </p:cNvSpPr>
          <p:nvPr>
            <p:ph type="subTitle" idx="1"/>
          </p:nvPr>
        </p:nvSpPr>
        <p:spPr>
          <a:xfrm>
            <a:off x="3642473" y="5562599"/>
            <a:ext cx="5501527" cy="748553"/>
          </a:xfrm>
        </p:spPr>
        <p:txBody>
          <a:bodyPr>
            <a:noAutofit/>
          </a:bodyPr>
          <a:lstStyle/>
          <a:p>
            <a:r>
              <a:rPr lang="en-US" sz="1800" dirty="0" smtClean="0"/>
              <a:t>Caitlin Kerrigan</a:t>
            </a:r>
          </a:p>
          <a:p>
            <a:r>
              <a:rPr lang="en-US" sz="1800" dirty="0" smtClean="0"/>
              <a:t>A Changing World: Sifting Through the Clutter</a:t>
            </a:r>
          </a:p>
          <a:p>
            <a:r>
              <a:rPr lang="en-US" sz="1800" dirty="0" smtClean="0"/>
              <a:t>February 23, 2013</a:t>
            </a:r>
            <a:endParaRPr lang="en-US" sz="1800" dirty="0"/>
          </a:p>
        </p:txBody>
      </p:sp>
    </p:spTree>
    <p:extLst>
      <p:ext uri="{BB962C8B-B14F-4D97-AF65-F5344CB8AC3E}">
        <p14:creationId xmlns:p14="http://schemas.microsoft.com/office/powerpoint/2010/main" val="1103367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Personal Agency</a:t>
            </a:r>
            <a:endParaRPr lang="en-US" dirty="0"/>
          </a:p>
        </p:txBody>
      </p:sp>
      <p:sp>
        <p:nvSpPr>
          <p:cNvPr id="3" name="Content Placeholder 2"/>
          <p:cNvSpPr>
            <a:spLocks noGrp="1"/>
          </p:cNvSpPr>
          <p:nvPr>
            <p:ph idx="1"/>
          </p:nvPr>
        </p:nvSpPr>
        <p:spPr/>
        <p:txBody>
          <a:bodyPr/>
          <a:lstStyle/>
          <a:p>
            <a:r>
              <a:rPr lang="en-US" dirty="0" smtClean="0"/>
              <a:t>A </a:t>
            </a:r>
            <a:r>
              <a:rPr lang="en-US" dirty="0"/>
              <a:t>person’s capability to originate and direct actions for given purposes; </a:t>
            </a:r>
          </a:p>
          <a:p>
            <a:r>
              <a:rPr lang="en-US" dirty="0"/>
              <a:t>Influenced by the belief in one’s effectiveness in performing specific tasks; </a:t>
            </a:r>
          </a:p>
          <a:p>
            <a:r>
              <a:rPr lang="en-US" dirty="0"/>
              <a:t>Our judgments about our ability to construct personal relationship networks and influence others;</a:t>
            </a:r>
          </a:p>
          <a:p>
            <a:r>
              <a:rPr lang="en-US" dirty="0"/>
              <a:t>Our beliefs about our ability to be a leader and community builder.</a:t>
            </a:r>
          </a:p>
          <a:p>
            <a:endParaRPr lang="en-US" dirty="0"/>
          </a:p>
        </p:txBody>
      </p:sp>
    </p:spTree>
    <p:extLst>
      <p:ext uri="{BB962C8B-B14F-4D97-AF65-F5344CB8AC3E}">
        <p14:creationId xmlns:p14="http://schemas.microsoft.com/office/powerpoint/2010/main" val="2192504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to start understanding Self as a leader…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Who am I poem assignment</a:t>
            </a:r>
          </a:p>
          <a:p>
            <a:pPr lvl="1"/>
            <a:r>
              <a:rPr lang="en-US" dirty="0" smtClean="0"/>
              <a:t>Opportunity to reflect on where you came from, who you are now, and what has made you you. </a:t>
            </a:r>
          </a:p>
          <a:p>
            <a:r>
              <a:rPr lang="en-US" dirty="0" smtClean="0"/>
              <a:t>Values </a:t>
            </a:r>
          </a:p>
          <a:p>
            <a:pPr lvl="1"/>
            <a:r>
              <a:rPr lang="en-US" dirty="0" smtClean="0"/>
              <a:t>Identify what is important to you</a:t>
            </a:r>
          </a:p>
          <a:p>
            <a:r>
              <a:rPr lang="en-US" dirty="0" smtClean="0"/>
              <a:t>Strengths Quest</a:t>
            </a:r>
          </a:p>
          <a:p>
            <a:pPr lvl="1"/>
            <a:r>
              <a:rPr lang="en-US" dirty="0" smtClean="0"/>
              <a:t>Assessment test that identifies your top 5 strengths</a:t>
            </a:r>
          </a:p>
          <a:p>
            <a:r>
              <a:rPr lang="en-US" dirty="0" smtClean="0"/>
              <a:t>Meyers-Briggs Type Inventory (MBTI)</a:t>
            </a:r>
          </a:p>
          <a:p>
            <a:pPr lvl="1"/>
            <a:r>
              <a:rPr lang="en-US" dirty="0" smtClean="0"/>
              <a:t>Assessment test that identifies your preferences and personality type</a:t>
            </a:r>
          </a:p>
          <a:p>
            <a:r>
              <a:rPr lang="en-US" dirty="0" smtClean="0"/>
              <a:t>Strong Interest Inventory (SII)</a:t>
            </a:r>
          </a:p>
          <a:p>
            <a:pPr lvl="1"/>
            <a:r>
              <a:rPr lang="en-US" dirty="0" smtClean="0"/>
              <a:t>Assessment test that identifies your interests</a:t>
            </a:r>
          </a:p>
          <a:p>
            <a:pPr marL="0" indent="0">
              <a:buNone/>
            </a:pPr>
            <a:r>
              <a:rPr lang="en-US" dirty="0" smtClean="0"/>
              <a:t>*You can find more about these services at your institutions (career services office, leadership office)</a:t>
            </a:r>
          </a:p>
          <a:p>
            <a:endParaRPr lang="en-US" dirty="0"/>
          </a:p>
        </p:txBody>
      </p:sp>
    </p:spTree>
    <p:extLst>
      <p:ext uri="{BB962C8B-B14F-4D97-AF65-F5344CB8AC3E}">
        <p14:creationId xmlns:p14="http://schemas.microsoft.com/office/powerpoint/2010/main" val="3373111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dirty="0" smtClean="0"/>
              <a:t>Remember when you first stepped onto campus for your first day. This could be for Orientation or your first day in class. How did it feel? Did you know anyone? Did you feel like you  fit in? Did you feel like you mattered?</a:t>
            </a:r>
            <a:endParaRPr lang="en-US" dirty="0"/>
          </a:p>
        </p:txBody>
      </p:sp>
    </p:spTree>
    <p:extLst>
      <p:ext uri="{BB962C8B-B14F-4D97-AF65-F5344CB8AC3E}">
        <p14:creationId xmlns:p14="http://schemas.microsoft.com/office/powerpoint/2010/main" val="3142355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Marginality and Mattering</a:t>
            </a:r>
            <a:endParaRPr lang="en-US" dirty="0"/>
          </a:p>
        </p:txBody>
      </p:sp>
      <p:sp>
        <p:nvSpPr>
          <p:cNvPr id="3" name="Content Placeholder 2"/>
          <p:cNvSpPr>
            <a:spLocks noGrp="1"/>
          </p:cNvSpPr>
          <p:nvPr>
            <p:ph idx="1"/>
          </p:nvPr>
        </p:nvSpPr>
        <p:spPr/>
        <p:txBody>
          <a:bodyPr/>
          <a:lstStyle/>
          <a:p>
            <a:pPr marL="0" indent="0">
              <a:buNone/>
            </a:pPr>
            <a:r>
              <a:rPr lang="en-US" sz="2400" b="1" dirty="0" smtClean="0"/>
              <a:t>Marginality</a:t>
            </a:r>
          </a:p>
          <a:p>
            <a:r>
              <a:rPr lang="en-US" dirty="0"/>
              <a:t>Feelings of not fitting in  </a:t>
            </a:r>
          </a:p>
          <a:p>
            <a:r>
              <a:rPr lang="en-US" dirty="0"/>
              <a:t>Produces feelings of self-consciousness </a:t>
            </a:r>
          </a:p>
          <a:p>
            <a:r>
              <a:rPr lang="en-US" dirty="0"/>
              <a:t>Creates an inability to perform at one’s usual ability level.  </a:t>
            </a:r>
          </a:p>
          <a:p>
            <a:r>
              <a:rPr lang="en-US" dirty="0">
                <a:ea typeface="ＭＳ Ｐゴシック" charset="0"/>
              </a:rPr>
              <a:t>Characterized by feeling unnoticed, ignored, unrecognized, and disconnected from others</a:t>
            </a:r>
            <a:endParaRPr lang="en-US" dirty="0"/>
          </a:p>
          <a:p>
            <a:endParaRPr lang="en-US" dirty="0"/>
          </a:p>
        </p:txBody>
      </p:sp>
    </p:spTree>
    <p:extLst>
      <p:ext uri="{BB962C8B-B14F-4D97-AF65-F5344CB8AC3E}">
        <p14:creationId xmlns:p14="http://schemas.microsoft.com/office/powerpoint/2010/main" val="1841736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Marginality and Mattering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800" b="1" dirty="0" smtClean="0"/>
              <a:t>Mattering</a:t>
            </a:r>
          </a:p>
          <a:p>
            <a:pPr>
              <a:lnSpc>
                <a:spcPct val="90000"/>
              </a:lnSpc>
            </a:pPr>
            <a:r>
              <a:rPr lang="en-US" sz="2800" dirty="0" smtClean="0"/>
              <a:t>How </a:t>
            </a:r>
            <a:r>
              <a:rPr lang="en-US" sz="2800" dirty="0"/>
              <a:t>much do I matter to others?</a:t>
            </a:r>
          </a:p>
          <a:p>
            <a:pPr>
              <a:lnSpc>
                <a:spcPct val="90000"/>
              </a:lnSpc>
            </a:pPr>
            <a:r>
              <a:rPr lang="en-US" sz="2800" dirty="0"/>
              <a:t>Feeling we belong and matter to others </a:t>
            </a:r>
          </a:p>
          <a:p>
            <a:r>
              <a:rPr lang="en-US" sz="2800" dirty="0">
                <a:ea typeface="ＭＳ Ｐゴシック" charset="0"/>
              </a:rPr>
              <a:t>Others are interested in what happens to us, empathize with us, and/or appreciates us</a:t>
            </a:r>
            <a:endParaRPr lang="en-US" sz="2800" dirty="0"/>
          </a:p>
          <a:p>
            <a:r>
              <a:rPr lang="en-US" sz="2800" dirty="0"/>
              <a:t>Feeling that we are needed by the people around us  </a:t>
            </a:r>
          </a:p>
          <a:p>
            <a:r>
              <a:rPr lang="en-US" sz="2800" dirty="0"/>
              <a:t>Is positively related to self-esteem</a:t>
            </a:r>
          </a:p>
          <a:p>
            <a:r>
              <a:rPr lang="en-US" sz="2800" dirty="0"/>
              <a:t>Promotes a healthy and successful transition.  </a:t>
            </a:r>
          </a:p>
          <a:p>
            <a:endParaRPr lang="en-US" sz="2800" b="1" dirty="0"/>
          </a:p>
        </p:txBody>
      </p:sp>
    </p:spTree>
    <p:extLst>
      <p:ext uri="{BB962C8B-B14F-4D97-AF65-F5344CB8AC3E}">
        <p14:creationId xmlns:p14="http://schemas.microsoft.com/office/powerpoint/2010/main" val="974750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Five Aspects of Mattering</a:t>
            </a:r>
            <a:endParaRPr lang="en-US" dirty="0"/>
          </a:p>
        </p:txBody>
      </p:sp>
      <p:sp>
        <p:nvSpPr>
          <p:cNvPr id="3" name="Content Placeholder 2"/>
          <p:cNvSpPr>
            <a:spLocks noGrp="1"/>
          </p:cNvSpPr>
          <p:nvPr>
            <p:ph idx="1"/>
          </p:nvPr>
        </p:nvSpPr>
        <p:spPr/>
        <p:txBody>
          <a:bodyPr/>
          <a:lstStyle/>
          <a:p>
            <a:pPr marL="457200" indent="-457200">
              <a:lnSpc>
                <a:spcPct val="80000"/>
              </a:lnSpc>
              <a:buFont typeface="+mj-lt"/>
              <a:buAutoNum type="arabicPeriod"/>
            </a:pPr>
            <a:r>
              <a:rPr lang="en-US" b="1" dirty="0"/>
              <a:t>Attention </a:t>
            </a:r>
            <a:r>
              <a:rPr lang="en-US" dirty="0"/>
              <a:t>– feeling noticed</a:t>
            </a:r>
          </a:p>
          <a:p>
            <a:pPr marL="514350" indent="-514350">
              <a:lnSpc>
                <a:spcPct val="80000"/>
              </a:lnSpc>
              <a:buFont typeface="+mj-lt"/>
              <a:buAutoNum type="arabicPeriod"/>
            </a:pPr>
            <a:r>
              <a:rPr lang="en-US" b="1" dirty="0"/>
              <a:t>Importance </a:t>
            </a:r>
            <a:r>
              <a:rPr lang="en-US" dirty="0"/>
              <a:t>- the belief one is cared about</a:t>
            </a:r>
          </a:p>
          <a:p>
            <a:pPr marL="514350" indent="-514350">
              <a:lnSpc>
                <a:spcPct val="80000"/>
              </a:lnSpc>
              <a:buFont typeface="+mj-lt"/>
              <a:buAutoNum type="arabicPeriod"/>
            </a:pPr>
            <a:r>
              <a:rPr lang="en-US" b="1" dirty="0"/>
              <a:t>Ego extension</a:t>
            </a:r>
            <a:r>
              <a:rPr lang="en-US" dirty="0"/>
              <a:t> - feeling that someone will be proud of what one does or will sympathize with one</a:t>
            </a:r>
            <a:r>
              <a:rPr lang="ja-JP" altLang="en-US" dirty="0"/>
              <a:t>’</a:t>
            </a:r>
            <a:r>
              <a:rPr lang="en-US" dirty="0"/>
              <a:t>s failure</a:t>
            </a:r>
          </a:p>
          <a:p>
            <a:pPr marL="514350" indent="-514350">
              <a:lnSpc>
                <a:spcPct val="80000"/>
              </a:lnSpc>
              <a:buFont typeface="+mj-lt"/>
              <a:buAutoNum type="arabicPeriod"/>
            </a:pPr>
            <a:r>
              <a:rPr lang="en-US" b="1" dirty="0"/>
              <a:t>Dependence</a:t>
            </a:r>
            <a:r>
              <a:rPr lang="en-US" dirty="0"/>
              <a:t> - the feeling of being needed</a:t>
            </a:r>
          </a:p>
          <a:p>
            <a:pPr marL="514350" indent="-514350">
              <a:lnSpc>
                <a:spcPct val="80000"/>
              </a:lnSpc>
              <a:buFont typeface="+mj-lt"/>
              <a:buAutoNum type="arabicPeriod"/>
            </a:pPr>
            <a:r>
              <a:rPr lang="en-US" b="1" dirty="0"/>
              <a:t>Appreciation</a:t>
            </a:r>
            <a:r>
              <a:rPr lang="en-US" dirty="0"/>
              <a:t> - the feeling that one</a:t>
            </a:r>
            <a:r>
              <a:rPr lang="ja-JP" altLang="en-US" dirty="0"/>
              <a:t>’</a:t>
            </a:r>
            <a:r>
              <a:rPr lang="en-US" dirty="0"/>
              <a:t>s efforts are appreciated by others.</a:t>
            </a:r>
          </a:p>
          <a:p>
            <a:pPr marL="0" indent="0">
              <a:buNone/>
            </a:pPr>
            <a:endParaRPr lang="en-US" dirty="0"/>
          </a:p>
        </p:txBody>
      </p:sp>
    </p:spTree>
    <p:extLst>
      <p:ext uri="{BB962C8B-B14F-4D97-AF65-F5344CB8AC3E}">
        <p14:creationId xmlns:p14="http://schemas.microsoft.com/office/powerpoint/2010/main" val="1260003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Incorporating it All…</a:t>
            </a:r>
            <a:endParaRPr lang="en-US" dirty="0"/>
          </a:p>
        </p:txBody>
      </p:sp>
      <p:sp>
        <p:nvSpPr>
          <p:cNvPr id="3" name="Content Placeholder 2"/>
          <p:cNvSpPr>
            <a:spLocks noGrp="1"/>
          </p:cNvSpPr>
          <p:nvPr>
            <p:ph idx="1"/>
          </p:nvPr>
        </p:nvSpPr>
        <p:spPr>
          <a:xfrm>
            <a:off x="498474" y="1188450"/>
            <a:ext cx="7556313" cy="4937714"/>
          </a:xfrm>
        </p:spPr>
        <p:txBody>
          <a:bodyPr>
            <a:normAutofit/>
          </a:bodyPr>
          <a:lstStyle/>
          <a:p>
            <a:pPr marL="228600" lvl="1">
              <a:spcBef>
                <a:spcPts val="2000"/>
              </a:spcBef>
              <a:buClr>
                <a:schemeClr val="accent1"/>
              </a:buClr>
            </a:pPr>
            <a:r>
              <a:rPr lang="en-US" sz="2600" dirty="0"/>
              <a:t>How does having everyone matter connect to leadership and community building</a:t>
            </a:r>
            <a:r>
              <a:rPr lang="en-US" sz="2600" dirty="0" smtClean="0"/>
              <a:t>?</a:t>
            </a:r>
          </a:p>
          <a:p>
            <a:endParaRPr lang="en-US" dirty="0"/>
          </a:p>
        </p:txBody>
      </p:sp>
    </p:spTree>
    <p:extLst>
      <p:ext uri="{BB962C8B-B14F-4D97-AF65-F5344CB8AC3E}">
        <p14:creationId xmlns:p14="http://schemas.microsoft.com/office/powerpoint/2010/main" val="3873947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sz="3200" dirty="0" smtClean="0">
                <a:solidFill>
                  <a:schemeClr val="accent1"/>
                </a:solidFill>
                <a:latin typeface="+mj-lt"/>
              </a:rPr>
              <a:t>Leadership and Community Building</a:t>
            </a:r>
            <a:r>
              <a:rPr lang="en-US" sz="3200" dirty="0" smtClean="0">
                <a:solidFill>
                  <a:schemeClr val="accent1"/>
                </a:solidFill>
              </a:rPr>
              <a:t/>
            </a:r>
            <a:br>
              <a:rPr lang="en-US" sz="3200" dirty="0" smtClean="0">
                <a:solidFill>
                  <a:schemeClr val="accent1"/>
                </a:solidFill>
              </a:rPr>
            </a:br>
            <a:endParaRPr lang="en-US" sz="3200" dirty="0">
              <a:solidFill>
                <a:schemeClr val="accent1"/>
              </a:solidFill>
            </a:endParaRPr>
          </a:p>
        </p:txBody>
      </p:sp>
      <p:sp>
        <p:nvSpPr>
          <p:cNvPr id="3" name="Content Placeholder 2"/>
          <p:cNvSpPr>
            <a:spLocks noGrp="1"/>
          </p:cNvSpPr>
          <p:nvPr>
            <p:ph idx="1"/>
          </p:nvPr>
        </p:nvSpPr>
        <p:spPr>
          <a:xfrm>
            <a:off x="498474" y="1737000"/>
            <a:ext cx="7556313" cy="4144963"/>
          </a:xfrm>
        </p:spPr>
        <p:txBody>
          <a:bodyPr/>
          <a:lstStyle/>
          <a:p>
            <a:pPr lvl="1">
              <a:lnSpc>
                <a:spcPct val="80000"/>
              </a:lnSpc>
              <a:buFont typeface="Wingdings" charset="0"/>
              <a:buChar char="§"/>
            </a:pPr>
            <a:r>
              <a:rPr lang="en-US" sz="2800" dirty="0" smtClean="0">
                <a:ea typeface="ＭＳ Ｐゴシック" charset="0"/>
                <a:cs typeface="Rockwell"/>
              </a:rPr>
              <a:t>Make </a:t>
            </a:r>
            <a:r>
              <a:rPr lang="en-US" sz="2800" dirty="0">
                <a:ea typeface="ＭＳ Ｐゴシック" charset="0"/>
                <a:cs typeface="Rockwell"/>
              </a:rPr>
              <a:t>meaning of relationships</a:t>
            </a:r>
          </a:p>
          <a:p>
            <a:pPr lvl="1">
              <a:lnSpc>
                <a:spcPct val="80000"/>
              </a:lnSpc>
              <a:buFont typeface="Wingdings" charset="0"/>
              <a:buChar char="§"/>
            </a:pPr>
            <a:r>
              <a:rPr lang="en-US" sz="2800" dirty="0">
                <a:ea typeface="ＭＳ Ｐゴシック" charset="0"/>
                <a:cs typeface="Rockwell"/>
              </a:rPr>
              <a:t>Bring order to chaos</a:t>
            </a:r>
          </a:p>
          <a:p>
            <a:pPr lvl="1">
              <a:lnSpc>
                <a:spcPct val="80000"/>
              </a:lnSpc>
              <a:buFont typeface="Wingdings" charset="0"/>
              <a:buChar char="§"/>
            </a:pPr>
            <a:r>
              <a:rPr lang="en-US" sz="2800" dirty="0">
                <a:ea typeface="ＭＳ Ｐゴシック" charset="0"/>
                <a:cs typeface="Rockwell"/>
              </a:rPr>
              <a:t>Foster connections among the isolated</a:t>
            </a:r>
          </a:p>
          <a:p>
            <a:pPr lvl="1">
              <a:lnSpc>
                <a:spcPct val="80000"/>
              </a:lnSpc>
              <a:buFont typeface="Wingdings" charset="0"/>
              <a:buChar char="§"/>
            </a:pPr>
            <a:r>
              <a:rPr lang="en-US" sz="2800" dirty="0">
                <a:ea typeface="ＭＳ Ｐゴシック" charset="0"/>
                <a:cs typeface="Rockwell"/>
              </a:rPr>
              <a:t>Give audibility and visibility</a:t>
            </a:r>
          </a:p>
          <a:p>
            <a:pPr lvl="1">
              <a:lnSpc>
                <a:spcPct val="80000"/>
              </a:lnSpc>
              <a:buFont typeface="Wingdings" charset="0"/>
              <a:buChar char="§"/>
            </a:pPr>
            <a:r>
              <a:rPr lang="en-US" sz="2800" dirty="0">
                <a:ea typeface="ＭＳ Ｐゴシック" charset="0"/>
                <a:cs typeface="Rockwell"/>
              </a:rPr>
              <a:t>Promote human dignity and institutional integrity</a:t>
            </a:r>
          </a:p>
          <a:p>
            <a:pPr lvl="1">
              <a:buFont typeface="Wingdings" charset="0"/>
              <a:buChar char="§"/>
            </a:pPr>
            <a:r>
              <a:rPr lang="en-US" sz="2800" dirty="0">
                <a:ea typeface="ＭＳ Ｐゴシック" charset="0"/>
                <a:cs typeface="Rockwell"/>
              </a:rPr>
              <a:t>Achieve high-level connection with others</a:t>
            </a:r>
          </a:p>
          <a:p>
            <a:pPr lvl="1">
              <a:buFont typeface="Wingdings" charset="0"/>
              <a:buChar char="§"/>
            </a:pPr>
            <a:r>
              <a:rPr lang="en-US" sz="2800" dirty="0">
                <a:ea typeface="ＭＳ Ｐゴシック" charset="0"/>
                <a:cs typeface="Rockwell"/>
              </a:rPr>
              <a:t>Create space for important conversations</a:t>
            </a:r>
          </a:p>
          <a:p>
            <a:pPr lvl="1">
              <a:lnSpc>
                <a:spcPct val="80000"/>
              </a:lnSpc>
              <a:buFont typeface="Wingdings" charset="0"/>
              <a:buChar char="§"/>
            </a:pPr>
            <a:r>
              <a:rPr lang="en-US" sz="2800" dirty="0">
                <a:ea typeface="ＭＳ Ｐゴシック" charset="0"/>
                <a:cs typeface="Rockwell"/>
              </a:rPr>
              <a:t>Strengthen foundations of community</a:t>
            </a:r>
          </a:p>
          <a:p>
            <a:endParaRPr lang="en-US" dirty="0"/>
          </a:p>
        </p:txBody>
      </p:sp>
    </p:spTree>
    <p:extLst>
      <p:ext uri="{BB962C8B-B14F-4D97-AF65-F5344CB8AC3E}">
        <p14:creationId xmlns:p14="http://schemas.microsoft.com/office/powerpoint/2010/main" val="2794797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leaders and community builders we must…</a:t>
            </a:r>
            <a:endParaRPr lang="en-US" dirty="0"/>
          </a:p>
        </p:txBody>
      </p:sp>
      <p:sp>
        <p:nvSpPr>
          <p:cNvPr id="3" name="Content Placeholder 2"/>
          <p:cNvSpPr>
            <a:spLocks noGrp="1"/>
          </p:cNvSpPr>
          <p:nvPr>
            <p:ph idx="1"/>
          </p:nvPr>
        </p:nvSpPr>
        <p:spPr/>
        <p:txBody>
          <a:bodyPr>
            <a:normAutofit/>
          </a:bodyPr>
          <a:lstStyle/>
          <a:p>
            <a:pPr>
              <a:lnSpc>
                <a:spcPct val="85000"/>
              </a:lnSpc>
            </a:pPr>
            <a:r>
              <a:rPr lang="en-US" dirty="0"/>
              <a:t>embrace responsibilities</a:t>
            </a:r>
            <a:endParaRPr lang="en-US" i="1" dirty="0" smtClean="0">
              <a:ea typeface="Arial" charset="0"/>
              <a:cs typeface="Arial" charset="0"/>
            </a:endParaRPr>
          </a:p>
          <a:p>
            <a:pPr>
              <a:lnSpc>
                <a:spcPct val="85000"/>
              </a:lnSpc>
            </a:pPr>
            <a:r>
              <a:rPr lang="en-US" i="1" dirty="0" smtClean="0">
                <a:ea typeface="Arial" charset="0"/>
                <a:cs typeface="Arial" charset="0"/>
              </a:rPr>
              <a:t>name </a:t>
            </a:r>
            <a:r>
              <a:rPr lang="en-US" i="1" dirty="0">
                <a:ea typeface="Arial" charset="0"/>
                <a:cs typeface="Arial" charset="0"/>
              </a:rPr>
              <a:t>and own your community’s </a:t>
            </a:r>
            <a:r>
              <a:rPr lang="en-US" i="1" dirty="0" smtClean="0">
                <a:ea typeface="Arial" charset="0"/>
                <a:cs typeface="Arial" charset="0"/>
              </a:rPr>
              <a:t>issues</a:t>
            </a:r>
            <a:endParaRPr lang="en-US" i="1" dirty="0">
              <a:ea typeface="Times New Roman" charset="0"/>
              <a:cs typeface="Times New Roman" charset="0"/>
            </a:endParaRPr>
          </a:p>
          <a:p>
            <a:pPr>
              <a:lnSpc>
                <a:spcPct val="85000"/>
              </a:lnSpc>
            </a:pPr>
            <a:r>
              <a:rPr lang="en-US" i="1" dirty="0">
                <a:ea typeface="Arial" charset="0"/>
                <a:cs typeface="Arial" charset="0"/>
              </a:rPr>
              <a:t>be a change </a:t>
            </a:r>
            <a:r>
              <a:rPr lang="en-US" i="1" dirty="0" smtClean="0">
                <a:ea typeface="Arial" charset="0"/>
                <a:cs typeface="Arial" charset="0"/>
              </a:rPr>
              <a:t>agent</a:t>
            </a:r>
            <a:endParaRPr lang="en-US" i="1" dirty="0">
              <a:ea typeface="Times New Roman" charset="0"/>
              <a:cs typeface="Times New Roman" charset="0"/>
            </a:endParaRPr>
          </a:p>
          <a:p>
            <a:pPr>
              <a:lnSpc>
                <a:spcPct val="85000"/>
              </a:lnSpc>
            </a:pPr>
            <a:r>
              <a:rPr lang="en-US" i="1" dirty="0">
                <a:ea typeface="Arial" charset="0"/>
                <a:cs typeface="Arial" charset="0"/>
              </a:rPr>
              <a:t>model hope and </a:t>
            </a:r>
            <a:r>
              <a:rPr lang="en-US" i="1" dirty="0" smtClean="0">
                <a:ea typeface="Arial" charset="0"/>
                <a:cs typeface="Arial" charset="0"/>
              </a:rPr>
              <a:t>optimism</a:t>
            </a:r>
            <a:endParaRPr lang="en-US" i="1" dirty="0">
              <a:ea typeface="Times New Roman" charset="0"/>
              <a:cs typeface="Times New Roman" charset="0"/>
            </a:endParaRPr>
          </a:p>
          <a:p>
            <a:pPr>
              <a:lnSpc>
                <a:spcPct val="85000"/>
              </a:lnSpc>
            </a:pPr>
            <a:r>
              <a:rPr lang="en-US" i="1" dirty="0">
                <a:ea typeface="Arial" charset="0"/>
                <a:cs typeface="Arial" charset="0"/>
              </a:rPr>
              <a:t>practice </a:t>
            </a:r>
            <a:r>
              <a:rPr lang="en-US" i="1" dirty="0" err="1" smtClean="0">
                <a:ea typeface="Arial" charset="0"/>
                <a:cs typeface="Arial" charset="0"/>
              </a:rPr>
              <a:t>Generativity</a:t>
            </a:r>
            <a:endParaRPr lang="en-US" i="1" dirty="0">
              <a:ea typeface="Times New Roman" charset="0"/>
              <a:cs typeface="Times New Roman" charset="0"/>
            </a:endParaRPr>
          </a:p>
          <a:p>
            <a:pPr>
              <a:lnSpc>
                <a:spcPct val="85000"/>
              </a:lnSpc>
            </a:pPr>
            <a:r>
              <a:rPr lang="en-US" i="1" dirty="0">
                <a:ea typeface="Arial" charset="0"/>
                <a:cs typeface="Arial" charset="0"/>
              </a:rPr>
              <a:t>do the personal work necessary to </a:t>
            </a:r>
            <a:r>
              <a:rPr lang="en-US" i="1" dirty="0" smtClean="0">
                <a:ea typeface="Arial" charset="0"/>
                <a:cs typeface="Arial" charset="0"/>
              </a:rPr>
              <a:t>lead</a:t>
            </a:r>
          </a:p>
          <a:p>
            <a:pPr>
              <a:lnSpc>
                <a:spcPct val="85000"/>
              </a:lnSpc>
            </a:pPr>
            <a:r>
              <a:rPr lang="en-US" i="1" dirty="0" smtClean="0">
                <a:ea typeface="Arial" charset="0"/>
                <a:cs typeface="Arial" charset="0"/>
              </a:rPr>
              <a:t>Shape our future for the common good! </a:t>
            </a:r>
            <a:endParaRPr lang="en-US" i="1" dirty="0">
              <a:ea typeface="Arial" charset="0"/>
              <a:cs typeface="Arial" charset="0"/>
            </a:endParaRPr>
          </a:p>
          <a:p>
            <a:pPr lvl="1">
              <a:lnSpc>
                <a:spcPct val="85000"/>
              </a:lnSpc>
            </a:pPr>
            <a:r>
              <a:rPr lang="en-US" i="1" dirty="0" smtClean="0">
                <a:ea typeface="Arial" charset="0"/>
                <a:cs typeface="Arial" charset="0"/>
              </a:rPr>
              <a:t>Aspire to living values-based lives for the good of others and work towards a shift in humanity</a:t>
            </a:r>
            <a:endParaRPr lang="en-US" i="1" dirty="0">
              <a:ea typeface="Arial" charset="0"/>
              <a:cs typeface="Arial" charset="0"/>
            </a:endParaRPr>
          </a:p>
          <a:p>
            <a:pPr marL="0" indent="0">
              <a:buNone/>
            </a:pPr>
            <a:endParaRPr lang="en-US" dirty="0"/>
          </a:p>
        </p:txBody>
      </p:sp>
    </p:spTree>
    <p:extLst>
      <p:ext uri="{BB962C8B-B14F-4D97-AF65-F5344CB8AC3E}">
        <p14:creationId xmlns:p14="http://schemas.microsoft.com/office/powerpoint/2010/main" val="2243813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Learn more read this…</a:t>
            </a:r>
            <a:endParaRPr lang="en-US" dirty="0"/>
          </a:p>
        </p:txBody>
      </p:sp>
      <p:pic>
        <p:nvPicPr>
          <p:cNvPr id="4" name="Content Placeholder 3"/>
          <p:cNvPicPr>
            <a:picLocks noGrp="1" noChangeAspect="1"/>
          </p:cNvPicPr>
          <p:nvPr>
            <p:ph idx="1"/>
          </p:nvPr>
        </p:nvPicPr>
        <p:blipFill>
          <a:blip r:embed="rId2"/>
          <a:srcRect l="-50446" r="-50446"/>
          <a:stretch>
            <a:fillRect/>
          </a:stretch>
        </p:blipFill>
        <p:spPr>
          <a:xfrm>
            <a:off x="645006" y="1101971"/>
            <a:ext cx="7556313" cy="5642069"/>
          </a:xfrm>
        </p:spPr>
      </p:pic>
    </p:spTree>
    <p:extLst>
      <p:ext uri="{BB962C8B-B14F-4D97-AF65-F5344CB8AC3E}">
        <p14:creationId xmlns:p14="http://schemas.microsoft.com/office/powerpoint/2010/main" val="253024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with a Game/Activity</a:t>
            </a:r>
            <a:endParaRPr lang="en-US" dirty="0"/>
          </a:p>
        </p:txBody>
      </p:sp>
      <p:sp>
        <p:nvSpPr>
          <p:cNvPr id="3" name="Content Placeholder 2"/>
          <p:cNvSpPr>
            <a:spLocks noGrp="1"/>
          </p:cNvSpPr>
          <p:nvPr>
            <p:ph idx="1"/>
          </p:nvPr>
        </p:nvSpPr>
        <p:spPr/>
        <p:txBody>
          <a:bodyPr/>
          <a:lstStyle/>
          <a:p>
            <a:r>
              <a:rPr lang="en-US" sz="3600" dirty="0" smtClean="0"/>
              <a:t>Common Ground</a:t>
            </a:r>
          </a:p>
          <a:p>
            <a:r>
              <a:rPr lang="en-US" sz="3600" dirty="0" smtClean="0"/>
              <a:t>Rock-Paper-Scissor Champions</a:t>
            </a:r>
            <a:endParaRPr lang="en-US" dirty="0"/>
          </a:p>
          <a:p>
            <a:pPr marL="0" indent="0">
              <a:buNone/>
            </a:pPr>
            <a:endParaRPr lang="en-US" dirty="0"/>
          </a:p>
        </p:txBody>
      </p:sp>
    </p:spTree>
    <p:extLst>
      <p:ext uri="{BB962C8B-B14F-4D97-AF65-F5344CB8AC3E}">
        <p14:creationId xmlns:p14="http://schemas.microsoft.com/office/powerpoint/2010/main" val="1398617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For more information please contact me at:</a:t>
            </a:r>
          </a:p>
          <a:p>
            <a:pPr marL="0" indent="0">
              <a:buNone/>
            </a:pPr>
            <a:r>
              <a:rPr lang="en-US" sz="2800" dirty="0" smtClean="0"/>
              <a:t>Caitlin Kerrigan</a:t>
            </a:r>
          </a:p>
          <a:p>
            <a:pPr marL="0" indent="0">
              <a:buNone/>
            </a:pPr>
            <a:r>
              <a:rPr lang="en-US" sz="2800" dirty="0" smtClean="0">
                <a:hlinkClick r:id="rId2"/>
              </a:rPr>
              <a:t>Caitlin.kerrigan15@gmail.com</a:t>
            </a:r>
            <a:r>
              <a:rPr lang="en-US" sz="2800" dirty="0" smtClean="0"/>
              <a:t> OR </a:t>
            </a:r>
            <a:r>
              <a:rPr lang="en-US" sz="2800" dirty="0" smtClean="0">
                <a:hlinkClick r:id="rId3"/>
              </a:rPr>
              <a:t>caitlin.kerrigan@oregonstate.edu</a:t>
            </a:r>
            <a:endParaRPr lang="en-US" sz="2800" dirty="0"/>
          </a:p>
          <a:p>
            <a:pPr marL="0" indent="0">
              <a:buNone/>
            </a:pPr>
            <a:r>
              <a:rPr lang="en-US" sz="2800" dirty="0" smtClean="0"/>
              <a:t>(971) 241-4685</a:t>
            </a:r>
            <a:endParaRPr lang="en-US" sz="2800" dirty="0"/>
          </a:p>
        </p:txBody>
      </p:sp>
    </p:spTree>
    <p:extLst>
      <p:ext uri="{BB962C8B-B14F-4D97-AF65-F5344CB8AC3E}">
        <p14:creationId xmlns:p14="http://schemas.microsoft.com/office/powerpoint/2010/main" val="1547570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384505" y="1216035"/>
            <a:ext cx="7556313" cy="4144963"/>
          </a:xfrm>
        </p:spPr>
        <p:txBody>
          <a:bodyPr/>
          <a:lstStyle/>
          <a:p>
            <a:pPr marL="0" indent="0">
              <a:buNone/>
            </a:pPr>
            <a:r>
              <a:rPr lang="en-US" dirty="0" smtClean="0"/>
              <a:t>Grace, B. (2011). </a:t>
            </a:r>
            <a:r>
              <a:rPr lang="en-US" i="1" dirty="0" smtClean="0"/>
              <a:t>Sharing the rock: Shaping our future through leadership for the common good. </a:t>
            </a:r>
            <a:r>
              <a:rPr lang="en-US" dirty="0" smtClean="0"/>
              <a:t>Bellevue, WA: Common Good Works</a:t>
            </a:r>
          </a:p>
          <a:p>
            <a:pPr marL="0" indent="0">
              <a:buNone/>
            </a:pPr>
            <a:r>
              <a:rPr lang="en-US" dirty="0" smtClean="0"/>
              <a:t>Roper, L. (2012). </a:t>
            </a:r>
            <a:r>
              <a:rPr lang="en-US" i="1" dirty="0" smtClean="0"/>
              <a:t>Examining your life as a leader and community builder. </a:t>
            </a:r>
            <a:r>
              <a:rPr lang="en-US" dirty="0" smtClean="0"/>
              <a:t>ALS 199 </a:t>
            </a:r>
            <a:r>
              <a:rPr lang="en-US" dirty="0" err="1"/>
              <a:t>p</a:t>
            </a:r>
            <a:r>
              <a:rPr lang="en-US" dirty="0" err="1" smtClean="0"/>
              <a:t>owerpoint</a:t>
            </a:r>
            <a:r>
              <a:rPr lang="en-US" dirty="0" smtClean="0"/>
              <a:t> presentation. Corvallis, OR: Oregon State University</a:t>
            </a:r>
          </a:p>
          <a:p>
            <a:pPr marL="0" indent="0">
              <a:buNone/>
            </a:pPr>
            <a:r>
              <a:rPr lang="en-US" dirty="0" smtClean="0"/>
              <a:t>Roper, L. (2012). </a:t>
            </a:r>
            <a:r>
              <a:rPr lang="en-US" i="1" dirty="0" smtClean="0"/>
              <a:t>Marginality and Mattering. </a:t>
            </a:r>
            <a:r>
              <a:rPr lang="en-US" dirty="0" smtClean="0"/>
              <a:t>ALS 199 </a:t>
            </a:r>
            <a:r>
              <a:rPr lang="en-US" dirty="0" err="1" smtClean="0"/>
              <a:t>powerpoint</a:t>
            </a:r>
            <a:r>
              <a:rPr lang="en-US" dirty="0" smtClean="0"/>
              <a:t> presentation. Corvallis, OR: Oregon State University</a:t>
            </a:r>
          </a:p>
          <a:p>
            <a:pPr marL="0" indent="0">
              <a:buNone/>
            </a:pPr>
            <a:r>
              <a:rPr lang="en-US" dirty="0" smtClean="0"/>
              <a:t>Roper, L. (2012). </a:t>
            </a:r>
            <a:r>
              <a:rPr lang="en-US" i="1" dirty="0" smtClean="0"/>
              <a:t>Personal Agency. </a:t>
            </a:r>
            <a:r>
              <a:rPr lang="en-US" dirty="0" smtClean="0"/>
              <a:t>ALS 199 </a:t>
            </a:r>
            <a:r>
              <a:rPr lang="en-US" dirty="0" err="1" smtClean="0"/>
              <a:t>powerpoint</a:t>
            </a:r>
            <a:r>
              <a:rPr lang="en-US" dirty="0" smtClean="0"/>
              <a:t> presentation. Corvallis, OR: Oregon State University</a:t>
            </a:r>
          </a:p>
          <a:p>
            <a:pPr marL="0" indent="0">
              <a:buNone/>
            </a:pPr>
            <a:endParaRPr lang="en-US" dirty="0"/>
          </a:p>
        </p:txBody>
      </p:sp>
    </p:spTree>
    <p:extLst>
      <p:ext uri="{BB962C8B-B14F-4D97-AF65-F5344CB8AC3E}">
        <p14:creationId xmlns:p14="http://schemas.microsoft.com/office/powerpoint/2010/main" val="4166056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How was the activity?</a:t>
            </a:r>
          </a:p>
          <a:p>
            <a:r>
              <a:rPr lang="en-US" dirty="0" smtClean="0"/>
              <a:t>What did you notice about this game?</a:t>
            </a:r>
            <a:endParaRPr lang="en-US" dirty="0"/>
          </a:p>
        </p:txBody>
      </p:sp>
    </p:spTree>
    <p:extLst>
      <p:ext uri="{BB962C8B-B14F-4D97-AF65-F5344CB8AC3E}">
        <p14:creationId xmlns:p14="http://schemas.microsoft.com/office/powerpoint/2010/main" val="748749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Leadership</a:t>
            </a:r>
            <a:endParaRPr lang="en-US" dirty="0"/>
          </a:p>
        </p:txBody>
      </p:sp>
      <p:sp>
        <p:nvSpPr>
          <p:cNvPr id="3" name="Content Placeholder 2"/>
          <p:cNvSpPr>
            <a:spLocks noGrp="1"/>
          </p:cNvSpPr>
          <p:nvPr>
            <p:ph idx="1"/>
          </p:nvPr>
        </p:nvSpPr>
        <p:spPr/>
        <p:txBody>
          <a:bodyPr/>
          <a:lstStyle/>
          <a:p>
            <a:r>
              <a:rPr lang="en-US" dirty="0" smtClean="0"/>
              <a:t>What does Leadership mean to you? </a:t>
            </a:r>
          </a:p>
          <a:p>
            <a:r>
              <a:rPr lang="en-US" dirty="0" smtClean="0"/>
              <a:t>Take a minute and discuss with a partner how you define leadership? </a:t>
            </a:r>
          </a:p>
          <a:p>
            <a:r>
              <a:rPr lang="en-US" dirty="0" smtClean="0"/>
              <a:t>Questions to Consider…</a:t>
            </a:r>
          </a:p>
          <a:p>
            <a:pPr lvl="1"/>
            <a:r>
              <a:rPr lang="en-US" dirty="0" smtClean="0"/>
              <a:t>What is leadership?</a:t>
            </a:r>
          </a:p>
          <a:p>
            <a:pPr lvl="1"/>
            <a:r>
              <a:rPr lang="en-US" dirty="0" smtClean="0"/>
              <a:t>Do you consider yourself  a leader?</a:t>
            </a:r>
          </a:p>
          <a:p>
            <a:pPr lvl="1"/>
            <a:r>
              <a:rPr lang="en-US" dirty="0" smtClean="0"/>
              <a:t>What are qualities of a good leader?</a:t>
            </a:r>
            <a:endParaRPr lang="en-US" dirty="0"/>
          </a:p>
        </p:txBody>
      </p:sp>
    </p:spTree>
    <p:extLst>
      <p:ext uri="{BB962C8B-B14F-4D97-AF65-F5344CB8AC3E}">
        <p14:creationId xmlns:p14="http://schemas.microsoft.com/office/powerpoint/2010/main" val="430148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Leadership</a:t>
            </a:r>
            <a:endParaRPr lang="en-US" dirty="0"/>
          </a:p>
        </p:txBody>
      </p:sp>
      <p:sp>
        <p:nvSpPr>
          <p:cNvPr id="3" name="Content Placeholder 2"/>
          <p:cNvSpPr>
            <a:spLocks noGrp="1"/>
          </p:cNvSpPr>
          <p:nvPr>
            <p:ph idx="1"/>
          </p:nvPr>
        </p:nvSpPr>
        <p:spPr/>
        <p:txBody>
          <a:bodyPr/>
          <a:lstStyle/>
          <a:p>
            <a:r>
              <a:rPr lang="en-US" sz="2800" dirty="0"/>
              <a:t>Leadership - the ability to influence a group or individuals toward the achievement of a particular </a:t>
            </a:r>
            <a:r>
              <a:rPr lang="en-US" sz="2800" dirty="0" smtClean="0"/>
              <a:t>goal</a:t>
            </a:r>
            <a:r>
              <a:rPr lang="en-US" sz="2800" dirty="0"/>
              <a:t> </a:t>
            </a:r>
            <a:r>
              <a:rPr lang="en-US" sz="2800" dirty="0" smtClean="0"/>
              <a:t>(Roper, 2012)</a:t>
            </a:r>
          </a:p>
          <a:p>
            <a:r>
              <a:rPr lang="en-US" sz="2800" dirty="0" smtClean="0"/>
              <a:t>Who do you think of when you think of a good leader?</a:t>
            </a:r>
            <a:endParaRPr lang="en-US" sz="2800" dirty="0"/>
          </a:p>
          <a:p>
            <a:endParaRPr lang="en-US" dirty="0"/>
          </a:p>
        </p:txBody>
      </p:sp>
    </p:spTree>
    <p:extLst>
      <p:ext uri="{BB962C8B-B14F-4D97-AF65-F5344CB8AC3E}">
        <p14:creationId xmlns:p14="http://schemas.microsoft.com/office/powerpoint/2010/main" val="44121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Community Building</a:t>
            </a:r>
            <a:endParaRPr lang="en-US" dirty="0"/>
          </a:p>
        </p:txBody>
      </p:sp>
      <p:sp>
        <p:nvSpPr>
          <p:cNvPr id="3" name="Content Placeholder 2"/>
          <p:cNvSpPr>
            <a:spLocks noGrp="1"/>
          </p:cNvSpPr>
          <p:nvPr>
            <p:ph idx="1"/>
          </p:nvPr>
        </p:nvSpPr>
        <p:spPr/>
        <p:txBody>
          <a:bodyPr/>
          <a:lstStyle/>
          <a:p>
            <a:r>
              <a:rPr lang="en-US" dirty="0"/>
              <a:t>What </a:t>
            </a:r>
            <a:r>
              <a:rPr lang="en-US" dirty="0" smtClean="0"/>
              <a:t>does Community Building </a:t>
            </a:r>
            <a:r>
              <a:rPr lang="en-US" dirty="0"/>
              <a:t>mean to you? </a:t>
            </a:r>
          </a:p>
          <a:p>
            <a:r>
              <a:rPr lang="en-US" dirty="0"/>
              <a:t>Take a minute and discuss with a partner how you define </a:t>
            </a:r>
            <a:r>
              <a:rPr lang="en-US" dirty="0" smtClean="0"/>
              <a:t>Community Building</a:t>
            </a:r>
            <a:endParaRPr lang="en-US" dirty="0"/>
          </a:p>
          <a:p>
            <a:r>
              <a:rPr lang="en-US" dirty="0"/>
              <a:t>Questions to Consider…</a:t>
            </a:r>
          </a:p>
          <a:p>
            <a:pPr lvl="1"/>
            <a:r>
              <a:rPr lang="en-US" dirty="0"/>
              <a:t>What is </a:t>
            </a:r>
            <a:r>
              <a:rPr lang="en-US" dirty="0" smtClean="0"/>
              <a:t>community?</a:t>
            </a:r>
            <a:endParaRPr lang="en-US" dirty="0"/>
          </a:p>
          <a:p>
            <a:pPr lvl="1"/>
            <a:r>
              <a:rPr lang="en-US" dirty="0" smtClean="0"/>
              <a:t>What communities are you a member of?</a:t>
            </a:r>
            <a:endParaRPr lang="en-US" dirty="0"/>
          </a:p>
          <a:p>
            <a:pPr lvl="1"/>
            <a:r>
              <a:rPr lang="en-US" dirty="0" smtClean="0"/>
              <a:t>What’s the benefit of being part of a community?</a:t>
            </a:r>
            <a:endParaRPr lang="en-US" dirty="0"/>
          </a:p>
          <a:p>
            <a:endParaRPr lang="en-US" dirty="0"/>
          </a:p>
        </p:txBody>
      </p:sp>
    </p:spTree>
    <p:extLst>
      <p:ext uri="{BB962C8B-B14F-4D97-AF65-F5344CB8AC3E}">
        <p14:creationId xmlns:p14="http://schemas.microsoft.com/office/powerpoint/2010/main" val="46818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Community Building</a:t>
            </a:r>
            <a:endParaRPr lang="en-US" dirty="0"/>
          </a:p>
        </p:txBody>
      </p:sp>
      <p:sp>
        <p:nvSpPr>
          <p:cNvPr id="3" name="Content Placeholder 2"/>
          <p:cNvSpPr>
            <a:spLocks noGrp="1"/>
          </p:cNvSpPr>
          <p:nvPr>
            <p:ph idx="1"/>
          </p:nvPr>
        </p:nvSpPr>
        <p:spPr/>
        <p:txBody>
          <a:bodyPr/>
          <a:lstStyle/>
          <a:p>
            <a:r>
              <a:rPr lang="en-US" sz="2800" dirty="0"/>
              <a:t>Community Building – the act of connecting others in relationship with each other in a way that enhances the sense of interdependence, mutuality, and shared </a:t>
            </a:r>
            <a:r>
              <a:rPr lang="en-US" sz="2800" dirty="0" smtClean="0"/>
              <a:t>destination</a:t>
            </a:r>
            <a:r>
              <a:rPr lang="en-US" sz="2800" dirty="0"/>
              <a:t> </a:t>
            </a:r>
            <a:r>
              <a:rPr lang="en-US" sz="2800" dirty="0" smtClean="0"/>
              <a:t>(Roper, 2012)</a:t>
            </a:r>
            <a:endParaRPr lang="en-US" sz="2800" dirty="0"/>
          </a:p>
          <a:p>
            <a:endParaRPr lang="en-US" dirty="0"/>
          </a:p>
        </p:txBody>
      </p:sp>
    </p:spTree>
    <p:extLst>
      <p:ext uri="{BB962C8B-B14F-4D97-AF65-F5344CB8AC3E}">
        <p14:creationId xmlns:p14="http://schemas.microsoft.com/office/powerpoint/2010/main" val="53030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Leadership and Community Building Intertwine?</a:t>
            </a:r>
            <a:endParaRPr lang="en-US" dirty="0"/>
          </a:p>
        </p:txBody>
      </p:sp>
      <p:sp>
        <p:nvSpPr>
          <p:cNvPr id="3" name="Content Placeholder 2"/>
          <p:cNvSpPr>
            <a:spLocks noGrp="1"/>
          </p:cNvSpPr>
          <p:nvPr>
            <p:ph idx="1"/>
          </p:nvPr>
        </p:nvSpPr>
        <p:spPr/>
        <p:txBody>
          <a:bodyPr>
            <a:normAutofit/>
          </a:bodyPr>
          <a:lstStyle/>
          <a:p>
            <a:r>
              <a:rPr lang="en-US" dirty="0" smtClean="0"/>
              <a:t>Why put these two together?</a:t>
            </a:r>
          </a:p>
          <a:p>
            <a:r>
              <a:rPr lang="en-US" dirty="0" smtClean="0"/>
              <a:t>What is the value of incorporating leadership and community building?</a:t>
            </a:r>
          </a:p>
          <a:p>
            <a:r>
              <a:rPr lang="en-US" dirty="0"/>
              <a:t>L</a:t>
            </a:r>
            <a:r>
              <a:rPr lang="en-US" dirty="0" smtClean="0"/>
              <a:t>earning </a:t>
            </a:r>
            <a:r>
              <a:rPr lang="en-US" dirty="0"/>
              <a:t>more about what it means to be a </a:t>
            </a:r>
            <a:r>
              <a:rPr lang="en-US" dirty="0" smtClean="0"/>
              <a:t>leader</a:t>
            </a:r>
            <a:r>
              <a:rPr lang="en-US" dirty="0"/>
              <a:t> </a:t>
            </a:r>
            <a:r>
              <a:rPr lang="en-US" dirty="0" smtClean="0"/>
              <a:t>and </a:t>
            </a:r>
            <a:r>
              <a:rPr lang="en-US" dirty="0"/>
              <a:t>acquiring skills and knowledge in the area of community </a:t>
            </a:r>
            <a:r>
              <a:rPr lang="en-US" dirty="0" smtClean="0"/>
              <a:t>building will help </a:t>
            </a:r>
            <a:r>
              <a:rPr lang="en-US" b="1" dirty="0" smtClean="0"/>
              <a:t>all </a:t>
            </a:r>
            <a:r>
              <a:rPr lang="en-US" dirty="0" smtClean="0"/>
              <a:t>of us reach a common goal. The goal will  help </a:t>
            </a:r>
            <a:r>
              <a:rPr lang="en-US" dirty="0"/>
              <a:t>us enhance our personal awareness of our own and others’ leadership strengths, while also providing opportunities to develop skills to enhance the sense of relationship, communication and connections within groups. </a:t>
            </a:r>
            <a:endParaRPr lang="en-US" dirty="0" smtClean="0"/>
          </a:p>
        </p:txBody>
      </p:sp>
    </p:spTree>
    <p:extLst>
      <p:ext uri="{BB962C8B-B14F-4D97-AF65-F5344CB8AC3E}">
        <p14:creationId xmlns:p14="http://schemas.microsoft.com/office/powerpoint/2010/main" val="2919128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leaders we must start with Self</a:t>
            </a:r>
            <a:endParaRPr lang="en-US" dirty="0"/>
          </a:p>
        </p:txBody>
      </p:sp>
      <p:sp>
        <p:nvSpPr>
          <p:cNvPr id="3" name="Content Placeholder 2"/>
          <p:cNvSpPr>
            <a:spLocks noGrp="1"/>
          </p:cNvSpPr>
          <p:nvPr>
            <p:ph idx="1"/>
          </p:nvPr>
        </p:nvSpPr>
        <p:spPr/>
        <p:txBody>
          <a:bodyPr/>
          <a:lstStyle/>
          <a:p>
            <a:pPr marL="0" indent="0">
              <a:buNone/>
            </a:pPr>
            <a:r>
              <a:rPr lang="en-US" dirty="0" smtClean="0"/>
              <a:t>Ask Questions like: </a:t>
            </a:r>
          </a:p>
          <a:p>
            <a:r>
              <a:rPr lang="en-US" dirty="0" smtClean="0"/>
              <a:t>Who am I?</a:t>
            </a:r>
          </a:p>
          <a:p>
            <a:r>
              <a:rPr lang="en-US" dirty="0" smtClean="0"/>
              <a:t>Why am I here? What is my purpose?</a:t>
            </a:r>
          </a:p>
          <a:p>
            <a:r>
              <a:rPr lang="en-US" dirty="0" smtClean="0"/>
              <a:t>What do I hope to get done?</a:t>
            </a:r>
          </a:p>
          <a:p>
            <a:r>
              <a:rPr lang="en-US" dirty="0" smtClean="0"/>
              <a:t>What matters to me?</a:t>
            </a:r>
            <a:endParaRPr lang="en-US" dirty="0"/>
          </a:p>
        </p:txBody>
      </p:sp>
    </p:spTree>
    <p:extLst>
      <p:ext uri="{BB962C8B-B14F-4D97-AF65-F5344CB8AC3E}">
        <p14:creationId xmlns:p14="http://schemas.microsoft.com/office/powerpoint/2010/main" val="507759206"/>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1285</TotalTime>
  <Words>970</Words>
  <Application>Microsoft Macintosh PowerPoint</Application>
  <PresentationFormat>On-screen Show (4:3)</PresentationFormat>
  <Paragraphs>109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Advantage</vt:lpstr>
      <vt:lpstr>The Art of Leadership and Community Building</vt:lpstr>
      <vt:lpstr>Let’s start with a Game/Activity</vt:lpstr>
      <vt:lpstr>Reflection</vt:lpstr>
      <vt:lpstr>Defining Leadership</vt:lpstr>
      <vt:lpstr>Defining Leadership</vt:lpstr>
      <vt:lpstr>Defining Community Building</vt:lpstr>
      <vt:lpstr>Defining Community Building</vt:lpstr>
      <vt:lpstr>How does Leadership and Community Building Intertwine?</vt:lpstr>
      <vt:lpstr>As leaders we must start with Self</vt:lpstr>
      <vt:lpstr>The Power of Personal Agency</vt:lpstr>
      <vt:lpstr>Activities to start understanding Self as a leader…</vt:lpstr>
      <vt:lpstr>Scenario…</vt:lpstr>
      <vt:lpstr>Marginality and Mattering</vt:lpstr>
      <vt:lpstr>Marginality and Mattering Continued…</vt:lpstr>
      <vt:lpstr>Five Aspects of Mattering</vt:lpstr>
      <vt:lpstr>Incorporating it All…</vt:lpstr>
      <vt:lpstr>Leadership and Community Building </vt:lpstr>
      <vt:lpstr>As leaders and community builders we must…</vt:lpstr>
      <vt:lpstr>To Learn more read this…</vt:lpstr>
      <vt:lpstr>Contact Information</vt:lpstr>
      <vt:lpstr>References</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Leadership and Community Building</dc:title>
  <dc:creator>Caitlin Kerrigan</dc:creator>
  <cp:lastModifiedBy>Christina Shantz</cp:lastModifiedBy>
  <cp:revision>13</cp:revision>
  <dcterms:created xsi:type="dcterms:W3CDTF">2013-02-22T22:42:07Z</dcterms:created>
  <dcterms:modified xsi:type="dcterms:W3CDTF">2013-03-25T18:14:09Z</dcterms:modified>
</cp:coreProperties>
</file>